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78" r:id="rId2"/>
    <p:sldId id="264" r:id="rId3"/>
    <p:sldId id="360" r:id="rId4"/>
    <p:sldId id="353" r:id="rId5"/>
    <p:sldId id="259" r:id="rId6"/>
    <p:sldId id="382" r:id="rId7"/>
    <p:sldId id="383" r:id="rId8"/>
    <p:sldId id="384" r:id="rId9"/>
    <p:sldId id="385" r:id="rId10"/>
    <p:sldId id="387" r:id="rId11"/>
    <p:sldId id="386" r:id="rId12"/>
    <p:sldId id="377" r:id="rId13"/>
    <p:sldId id="379" r:id="rId14"/>
    <p:sldId id="361" r:id="rId15"/>
    <p:sldId id="373" r:id="rId16"/>
    <p:sldId id="388" r:id="rId17"/>
    <p:sldId id="376" r:id="rId18"/>
    <p:sldId id="389" r:id="rId19"/>
    <p:sldId id="369" r:id="rId20"/>
    <p:sldId id="390" r:id="rId21"/>
    <p:sldId id="367" r:id="rId22"/>
    <p:sldId id="391" r:id="rId23"/>
    <p:sldId id="295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3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10" autoAdjust="0"/>
    <p:restoredTop sz="95363" autoAdjust="0"/>
  </p:normalViewPr>
  <p:slideViewPr>
    <p:cSldViewPr snapToObjects="1" showGuides="1">
      <p:cViewPr varScale="1">
        <p:scale>
          <a:sx n="112" d="100"/>
          <a:sy n="112" d="100"/>
        </p:scale>
        <p:origin x="100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70" d="100"/>
          <a:sy n="70" d="100"/>
        </p:scale>
        <p:origin x="2700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1458618-560F-E541-8FDF-ED5BA4B1A7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6158DA5-56AD-D441-AE53-CC3C3E85B2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B5FA7-3AF3-3E44-8E69-A66D8F16ACCA}" type="datetimeFigureOut">
              <a:rPr lang="fr-FR" smtClean="0"/>
              <a:t>27/02/2020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3608AE-2C6B-5444-997A-8E9A1339DB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9B869F-3891-AD4D-9188-30DAED6D9A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A9EBE-F62A-2345-B6F5-10DD0B5929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104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DD904-E2EF-4109-85E4-34360EE3BC2D}" type="datetimeFigureOut">
              <a:rPr lang="fr-FR" smtClean="0"/>
              <a:t>27/02/2020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31771-BB1F-4224-BB36-D91542650C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383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26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9240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4839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59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557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110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333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0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188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uverture sty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42897" y="1640467"/>
            <a:ext cx="7405432" cy="2114297"/>
          </a:xfrm>
        </p:spPr>
        <p:txBody>
          <a:bodyPr anchor="b"/>
          <a:lstStyle>
            <a:lvl1pPr algn="l">
              <a:lnSpc>
                <a:spcPct val="110000"/>
              </a:lnSpc>
              <a:defRPr sz="65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42896" y="4149080"/>
            <a:ext cx="7405433" cy="975845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642897" y="6166981"/>
            <a:ext cx="6552000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91FB027-C0FB-4B54-815D-23853F68F6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4192" y="-1136570"/>
            <a:ext cx="4085733" cy="577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56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0ABF8980-6186-44F2-AADA-75F9D3BDC71D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E444C1E1-C4BF-4A0C-A2B7-14B2D167BC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9A12124-2F53-447C-87FC-85D4F616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3" name="Image 2" descr="Une image contenant objet d’extérieur, roue à vent&#10;&#10;Description générée automatiquement">
            <a:extLst>
              <a:ext uri="{FF2B5EF4-FFF2-40B4-BE49-F238E27FC236}">
                <a16:creationId xmlns:a16="http://schemas.microsoft.com/office/drawing/2014/main" id="{CC066763-FC55-4C90-855F-E6CF0EAC66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54" y="188640"/>
            <a:ext cx="4848993" cy="6858000"/>
          </a:xfrm>
          <a:prstGeom prst="rect">
            <a:avLst/>
          </a:prstGeom>
          <a:effectLst>
            <a:outerShdw blurRad="546100" dist="546100" dir="27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0220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7A46A32B-04E5-4881-94D1-0B1EADD2F4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2144" y="1458833"/>
            <a:ext cx="5399167" cy="5399167"/>
          </a:xfrm>
          <a:prstGeom prst="rect">
            <a:avLst/>
          </a:prstGeom>
          <a:effectLst>
            <a:outerShdw blurRad="546100" dist="546100" dir="2700000" algn="ctr" rotWithShape="0">
              <a:srgbClr val="000000">
                <a:alpha val="35000"/>
              </a:srgbClr>
            </a:outerShdw>
          </a:effec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AF62F58-8384-45A8-9DCC-EE3F1F159C15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D7119B3-8AA8-4890-BD9E-74955F6EF4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868FB4A5-273B-4DFA-A845-CEAA965A3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07420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06B0A09E-35B6-4059-B7FF-BC7C21D50B44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2E8E25A-2815-4C9C-8F89-93BD18BAC82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42753BE9-4C5C-4992-BA29-7B95E47056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4AC5FA-4AD6-4079-983E-ECECC7B4EF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088" y="-655183"/>
            <a:ext cx="5780434" cy="8168363"/>
          </a:xfrm>
          <a:prstGeom prst="rect">
            <a:avLst/>
          </a:prstGeom>
          <a:effectLst>
            <a:outerShdw blurRad="546100" dist="546100" dir="27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0942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C65FCEB-1FF8-494C-BCED-A6867D3DBB0C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F9F03104-F936-47E2-91EC-68F3C86837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E74D9AF1-7357-409F-8C16-EA13836B16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4CD3A66-74E8-4327-8DF1-D03C4071E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3981" y="112465"/>
            <a:ext cx="4848532" cy="6858000"/>
          </a:xfrm>
          <a:prstGeom prst="rect">
            <a:avLst/>
          </a:prstGeom>
          <a:effectLst>
            <a:outerShdw blurRad="546100" dist="546100" dir="27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0791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18630CB5-6DBB-47AA-9DA2-D82683250FDD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1ED938F3-DD40-4BD9-80C9-9540D11C45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46A6483-046F-46DA-8BCD-2C3318DB7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4" name="Image 3" descr="Une image contenant assis, extérieur&#10;&#10;Description générée automatiquement">
            <a:extLst>
              <a:ext uri="{FF2B5EF4-FFF2-40B4-BE49-F238E27FC236}">
                <a16:creationId xmlns:a16="http://schemas.microsoft.com/office/drawing/2014/main" id="{4E2CC966-5410-4CFD-92AF-B21506A0E2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0136" y="-387425"/>
            <a:ext cx="5357621" cy="7578080"/>
          </a:xfrm>
          <a:prstGeom prst="rect">
            <a:avLst/>
          </a:prstGeom>
          <a:effectLst>
            <a:outerShdw blurRad="546100" dist="546100" dir="27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676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18630CB5-6DBB-47AA-9DA2-D82683250FDD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1ED938F3-DD40-4BD9-80C9-9540D11C45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46A6483-046F-46DA-8BCD-2C3318DB7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3" name="Image 2" descr="Une image contenant accessoire, parapluie, très coloré, ouvrir&#10;&#10;Description générée automatiquement">
            <a:extLst>
              <a:ext uri="{FF2B5EF4-FFF2-40B4-BE49-F238E27FC236}">
                <a16:creationId xmlns:a16="http://schemas.microsoft.com/office/drawing/2014/main" id="{06B1B0BD-2738-4DC4-B820-D510A82919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600056" y="-1"/>
            <a:ext cx="6858000" cy="6858000"/>
          </a:xfrm>
          <a:prstGeom prst="rect">
            <a:avLst/>
          </a:prstGeom>
          <a:effectLst>
            <a:outerShdw blurRad="558800" dist="546100" dir="2700000" algn="ctr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414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18630CB5-6DBB-47AA-9DA2-D82683250FDD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1ED938F3-DD40-4BD9-80C9-9540D11C45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46A6483-046F-46DA-8BCD-2C3318DB7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C478A40-E332-4ED0-B0F4-58BB21CD44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112" y="-1"/>
            <a:ext cx="5784636" cy="818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11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s bleu clair">
    <p:bg>
      <p:bgPr>
        <a:solidFill>
          <a:schemeClr val="accent6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3FCC1C-CDB7-4E52-AAA2-3D75C6841A57}"/>
              </a:ext>
            </a:extLst>
          </p:cNvPr>
          <p:cNvSpPr/>
          <p:nvPr userDrawn="1"/>
        </p:nvSpPr>
        <p:spPr>
          <a:xfrm>
            <a:off x="0" y="0"/>
            <a:ext cx="379174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423639D-4B26-48E8-B49A-088B0F6C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851" y="1953376"/>
            <a:ext cx="5503605" cy="2769989"/>
          </a:xfr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C93027A-14FE-4E6E-9908-8D599D2C15CF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AE6871A6-FD0E-4D8A-AA01-A6DDABCC263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12624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s bleu fonce">
    <p:bg>
      <p:bgPr>
        <a:solidFill>
          <a:schemeClr val="accent6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3FCC1C-CDB7-4E52-AAA2-3D75C6841A57}"/>
              </a:ext>
            </a:extLst>
          </p:cNvPr>
          <p:cNvSpPr/>
          <p:nvPr userDrawn="1"/>
        </p:nvSpPr>
        <p:spPr>
          <a:xfrm>
            <a:off x="0" y="0"/>
            <a:ext cx="37917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6C46136-5BEE-49D7-8B37-D2D34A4E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851" y="1953376"/>
            <a:ext cx="5503605" cy="2699760"/>
          </a:xfr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CDB7C6-253E-497A-89F1-B40E92216E06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7949A507-6F53-4267-857F-508188E3C99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57993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s orange">
    <p:bg>
      <p:bgPr>
        <a:solidFill>
          <a:schemeClr val="accent6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3FCC1C-CDB7-4E52-AAA2-3D75C6841A57}"/>
              </a:ext>
            </a:extLst>
          </p:cNvPr>
          <p:cNvSpPr/>
          <p:nvPr userDrawn="1"/>
        </p:nvSpPr>
        <p:spPr>
          <a:xfrm>
            <a:off x="0" y="0"/>
            <a:ext cx="379174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CD61D2F-2BD6-405E-8C8D-EE44C5F4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851" y="1953376"/>
            <a:ext cx="5503605" cy="2769989"/>
          </a:xfr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CC39DD4-DBEF-4F18-A313-379CC09850B9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C80F5C65-EDBE-4621-906D-A496788FBA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4742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Ouverture sty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42897" y="1640467"/>
            <a:ext cx="7405432" cy="2114297"/>
          </a:xfrm>
        </p:spPr>
        <p:txBody>
          <a:bodyPr anchor="b"/>
          <a:lstStyle>
            <a:lvl1pPr algn="l">
              <a:lnSpc>
                <a:spcPct val="110000"/>
              </a:lnSpc>
              <a:defRPr sz="65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42896" y="4149080"/>
            <a:ext cx="7405433" cy="975845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642897" y="6166981"/>
            <a:ext cx="6552000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pic>
        <p:nvPicPr>
          <p:cNvPr id="7" name="Image 6" descr="Une image contenant horloge, extérieur, jauge, objet&#10;&#10;Description générée automatiquement">
            <a:extLst>
              <a:ext uri="{FF2B5EF4-FFF2-40B4-BE49-F238E27FC236}">
                <a16:creationId xmlns:a16="http://schemas.microsoft.com/office/drawing/2014/main" id="{D2899A9A-E891-4FF3-9081-871183C37B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04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63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d bleu lib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BB58FAD-ABE4-49D9-A948-BE1A9DDDC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35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position personnalisé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EC311B7-B4C2-4AE7-ACBB-0A896248E5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E73A05-B033-411A-9CDE-769F5463E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67BB0400-8409-4D85-A927-56A61C1D7C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793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d blanc lib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486C2C-C84D-5C4B-A75C-FE84278315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27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iffre cl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objet&#10;&#10;Description générée automatiquement">
            <a:extLst>
              <a:ext uri="{FF2B5EF4-FFF2-40B4-BE49-F238E27FC236}">
                <a16:creationId xmlns:a16="http://schemas.microsoft.com/office/drawing/2014/main" id="{D9FFBD9D-BEB8-48C9-B529-E9125F2E61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744" y="1524630"/>
            <a:ext cx="5760640" cy="814813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1919537" y="1524630"/>
            <a:ext cx="8352928" cy="3393237"/>
          </a:xfrm>
        </p:spPr>
        <p:txBody>
          <a:bodyPr anchor="b"/>
          <a:lstStyle>
            <a:lvl1pPr marL="0" algn="ctr">
              <a:lnSpc>
                <a:spcPct val="90000"/>
              </a:lnSpc>
              <a:buFontTx/>
              <a:buNone/>
              <a:defRPr sz="24500" b="1" i="0" spc="-1000" baseline="0"/>
            </a:lvl1pPr>
            <a:lvl2pPr marL="0">
              <a:buFontTx/>
              <a:buNone/>
              <a:defRPr sz="1600" b="0" i="0"/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323692" y="4579312"/>
            <a:ext cx="6048526" cy="338554"/>
          </a:xfrm>
        </p:spPr>
        <p:txBody>
          <a:bodyPr/>
          <a:lstStyle>
            <a:lvl1pPr marL="0">
              <a:buFontTx/>
              <a:buNone/>
              <a:defRPr sz="2200" b="1" i="0">
                <a:solidFill>
                  <a:schemeClr val="bg1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D0C6FA6-6133-45BF-B9B4-686EEDB3E7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063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iffre clé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1919537" y="1958494"/>
            <a:ext cx="8352928" cy="3393237"/>
          </a:xfrm>
        </p:spPr>
        <p:txBody>
          <a:bodyPr anchor="b"/>
          <a:lstStyle>
            <a:lvl1pPr marL="0" algn="ctr">
              <a:lnSpc>
                <a:spcPct val="90000"/>
              </a:lnSpc>
              <a:buFontTx/>
              <a:buNone/>
              <a:defRPr sz="24500" b="1" i="0" spc="-1000" baseline="0">
                <a:solidFill>
                  <a:schemeClr val="tx1"/>
                </a:solidFill>
              </a:defRPr>
            </a:lvl1pPr>
            <a:lvl2pPr marL="0">
              <a:buFontTx/>
              <a:buNone/>
              <a:defRPr sz="1600" b="0" i="0"/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323692" y="5013176"/>
            <a:ext cx="6048526" cy="338554"/>
          </a:xfrm>
        </p:spPr>
        <p:txBody>
          <a:bodyPr/>
          <a:lstStyle>
            <a:lvl1pPr marL="0">
              <a:buFontTx/>
              <a:buNone/>
              <a:defRPr sz="2200" b="1" i="0">
                <a:solidFill>
                  <a:schemeClr val="bg1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5" name="Image 4" descr="Une image contenant accessoire, parapluie, très coloré, ouvrir&#10;&#10;Description générée automatiquement">
            <a:extLst>
              <a:ext uri="{FF2B5EF4-FFF2-40B4-BE49-F238E27FC236}">
                <a16:creationId xmlns:a16="http://schemas.microsoft.com/office/drawing/2014/main" id="{E68133EB-BAB0-4F6E-A11F-D97872CEA7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918" y="-2115616"/>
            <a:ext cx="5491027" cy="5491027"/>
          </a:xfrm>
          <a:prstGeom prst="rect">
            <a:avLst/>
          </a:prstGeom>
          <a:effectLst>
            <a:outerShdw blurRad="546100" dist="546100" dir="2700000" algn="ctr" rotWithShape="0">
              <a:srgbClr val="000000">
                <a:alpha val="22000"/>
              </a:srgbClr>
            </a:outerShdw>
          </a:effectLst>
        </p:spPr>
      </p:pic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EFBA19E-E1EC-4EB5-A04C-BB97F0EB0A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065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blocs texte ble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056144" y="357216"/>
            <a:ext cx="10189207" cy="1343958"/>
          </a:xfrm>
        </p:spPr>
        <p:txBody>
          <a:bodyPr anchor="t" anchorCtr="0"/>
          <a:lstStyle>
            <a:lvl1pPr marL="0">
              <a:lnSpc>
                <a:spcPct val="110000"/>
              </a:lnSpc>
              <a:buFontTx/>
              <a:buNone/>
              <a:defRPr sz="4000" b="1" i="0">
                <a:solidFill>
                  <a:schemeClr val="tx1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1025910" y="1924265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4622209" y="1924265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8287224" y="1924264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1025910" y="4149080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4622209" y="4149080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8287224" y="4149079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0123920-6AB1-8544-8B94-C9A5C3A41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  <p:sp>
        <p:nvSpPr>
          <p:cNvPr id="34" name="Espace réservé du texte 7">
            <a:extLst>
              <a:ext uri="{FF2B5EF4-FFF2-40B4-BE49-F238E27FC236}">
                <a16:creationId xmlns:a16="http://schemas.microsoft.com/office/drawing/2014/main" id="{5E7C2B8D-CB7D-44D9-B724-7AD2AE9C4C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5910" y="2801486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sng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5" name="Espace réservé du texte 7">
            <a:extLst>
              <a:ext uri="{FF2B5EF4-FFF2-40B4-BE49-F238E27FC236}">
                <a16:creationId xmlns:a16="http://schemas.microsoft.com/office/drawing/2014/main" id="{78667DEF-5506-4201-95FF-3CDF4E5748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22208" y="2797919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sng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" name="Espace réservé du texte 7">
            <a:extLst>
              <a:ext uri="{FF2B5EF4-FFF2-40B4-BE49-F238E27FC236}">
                <a16:creationId xmlns:a16="http://schemas.microsoft.com/office/drawing/2014/main" id="{25C8EA55-D676-4271-9CC1-96DBFC6F53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9928" y="2797917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sng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Espace réservé du texte 7">
            <a:extLst>
              <a:ext uri="{FF2B5EF4-FFF2-40B4-BE49-F238E27FC236}">
                <a16:creationId xmlns:a16="http://schemas.microsoft.com/office/drawing/2014/main" id="{91617CA8-608E-44E8-AF52-CC92854D75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49333" y="5033681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sng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8" name="Espace réservé du texte 7">
            <a:extLst>
              <a:ext uri="{FF2B5EF4-FFF2-40B4-BE49-F238E27FC236}">
                <a16:creationId xmlns:a16="http://schemas.microsoft.com/office/drawing/2014/main" id="{1E68CA4F-284F-4F62-B00C-781CD6CEA9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45631" y="5030114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sng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9" name="Espace réservé du texte 7">
            <a:extLst>
              <a:ext uri="{FF2B5EF4-FFF2-40B4-BE49-F238E27FC236}">
                <a16:creationId xmlns:a16="http://schemas.microsoft.com/office/drawing/2014/main" id="{618E8DAF-B39B-44B2-85EB-AAD943D13E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93351" y="5030112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sng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0130A8D-D15C-49BE-8746-102EC915CB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131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blocs text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056144" y="357216"/>
            <a:ext cx="10189207" cy="1343958"/>
          </a:xfrm>
        </p:spPr>
        <p:txBody>
          <a:bodyPr anchor="t" anchorCtr="0"/>
          <a:lstStyle>
            <a:lvl1pPr marL="0">
              <a:lnSpc>
                <a:spcPct val="110000"/>
              </a:lnSpc>
              <a:buFontTx/>
              <a:buNone/>
              <a:defRPr sz="4000" b="1" i="0">
                <a:solidFill>
                  <a:schemeClr val="bg1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2696845" y="1924265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none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8287224" y="1924264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none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2744390" y="4104388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none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8287224" y="4149079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none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4" name="Espace réservé du texte 7">
            <a:extLst>
              <a:ext uri="{FF2B5EF4-FFF2-40B4-BE49-F238E27FC236}">
                <a16:creationId xmlns:a16="http://schemas.microsoft.com/office/drawing/2014/main" id="{5E7C2B8D-CB7D-44D9-B724-7AD2AE9C4C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96845" y="2801486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none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" name="Espace réservé du texte 7">
            <a:extLst>
              <a:ext uri="{FF2B5EF4-FFF2-40B4-BE49-F238E27FC236}">
                <a16:creationId xmlns:a16="http://schemas.microsoft.com/office/drawing/2014/main" id="{25C8EA55-D676-4271-9CC1-96DBFC6F53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9928" y="2797917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none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Espace réservé du texte 7">
            <a:extLst>
              <a:ext uri="{FF2B5EF4-FFF2-40B4-BE49-F238E27FC236}">
                <a16:creationId xmlns:a16="http://schemas.microsoft.com/office/drawing/2014/main" id="{91617CA8-608E-44E8-AF52-CC92854D75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67813" y="4988989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none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9" name="Espace réservé du texte 7">
            <a:extLst>
              <a:ext uri="{FF2B5EF4-FFF2-40B4-BE49-F238E27FC236}">
                <a16:creationId xmlns:a16="http://schemas.microsoft.com/office/drawing/2014/main" id="{618E8DAF-B39B-44B2-85EB-AAD943D13E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93351" y="5030112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none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Espace réservé pour une image  3">
            <a:extLst>
              <a:ext uri="{FF2B5EF4-FFF2-40B4-BE49-F238E27FC236}">
                <a16:creationId xmlns:a16="http://schemas.microsoft.com/office/drawing/2014/main" id="{2A47B40D-CA24-4BF5-A0D9-29F854E0C1E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5440" y="1891517"/>
            <a:ext cx="1137349" cy="1430432"/>
          </a:xfrm>
          <a:noFill/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0" name="Espace réservé pour une image  3">
            <a:extLst>
              <a:ext uri="{FF2B5EF4-FFF2-40B4-BE49-F238E27FC236}">
                <a16:creationId xmlns:a16="http://schemas.microsoft.com/office/drawing/2014/main" id="{798A4D55-B766-458E-A0B9-3A749AB6C48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55440" y="4084426"/>
            <a:ext cx="1137349" cy="1430432"/>
          </a:xfrm>
          <a:noFill/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1" name="Espace réservé pour une image  3">
            <a:extLst>
              <a:ext uri="{FF2B5EF4-FFF2-40B4-BE49-F238E27FC236}">
                <a16:creationId xmlns:a16="http://schemas.microsoft.com/office/drawing/2014/main" id="{9D7576F9-9E27-45E9-A16F-7EEF653E29C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585277" y="1887948"/>
            <a:ext cx="1137349" cy="1430432"/>
          </a:xfrm>
          <a:noFill/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2" name="Espace réservé pour une image  3">
            <a:extLst>
              <a:ext uri="{FF2B5EF4-FFF2-40B4-BE49-F238E27FC236}">
                <a16:creationId xmlns:a16="http://schemas.microsoft.com/office/drawing/2014/main" id="{F55B8A03-6491-40D5-B52D-BF1483CF7ED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585277" y="4080857"/>
            <a:ext cx="1137349" cy="1430432"/>
          </a:xfrm>
          <a:noFill/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pic>
        <p:nvPicPr>
          <p:cNvPr id="23" name="Image 2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54C26BF-E850-42F3-8794-2DF9F1C51C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9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qu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307467" y="412792"/>
            <a:ext cx="10189207" cy="1107996"/>
          </a:xfrm>
        </p:spPr>
        <p:txBody>
          <a:bodyPr anchor="b"/>
          <a:lstStyle>
            <a:lvl1pPr marL="0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graphique 5"/>
          <p:cNvSpPr>
            <a:spLocks noGrp="1"/>
          </p:cNvSpPr>
          <p:nvPr>
            <p:ph type="chart" sz="quarter" idx="23"/>
          </p:nvPr>
        </p:nvSpPr>
        <p:spPr>
          <a:xfrm>
            <a:off x="695325" y="2744924"/>
            <a:ext cx="4932623" cy="2736304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  <a:endParaRPr lang="fr-FR" dirty="0"/>
          </a:p>
        </p:txBody>
      </p:sp>
      <p:sp>
        <p:nvSpPr>
          <p:cNvPr id="18" name="Espace réservé du graphique 5"/>
          <p:cNvSpPr>
            <a:spLocks noGrp="1"/>
          </p:cNvSpPr>
          <p:nvPr>
            <p:ph type="chart" sz="quarter" idx="24"/>
          </p:nvPr>
        </p:nvSpPr>
        <p:spPr>
          <a:xfrm>
            <a:off x="6096000" y="2744924"/>
            <a:ext cx="3060415" cy="2736304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  <p:sp>
        <p:nvSpPr>
          <p:cNvPr id="19" name="Espace réservé du graphique 5"/>
          <p:cNvSpPr>
            <a:spLocks noGrp="1"/>
          </p:cNvSpPr>
          <p:nvPr>
            <p:ph type="chart" sz="quarter" idx="25"/>
          </p:nvPr>
        </p:nvSpPr>
        <p:spPr>
          <a:xfrm>
            <a:off x="9516380" y="1772816"/>
            <a:ext cx="1977278" cy="3708412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C5C37FB-3BDB-4842-8D88-E7D0B772BE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45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Verbati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3945363" y="1486143"/>
            <a:ext cx="6543126" cy="3885714"/>
          </a:xfrm>
        </p:spPr>
        <p:txBody>
          <a:bodyPr anchor="ctr"/>
          <a:lstStyle>
            <a:lvl1pPr marL="0">
              <a:lnSpc>
                <a:spcPct val="110000"/>
              </a:lnSpc>
              <a:spcBef>
                <a:spcPts val="0"/>
              </a:spcBef>
              <a:buFontTx/>
              <a:buNone/>
              <a:defRPr sz="5400" b="1" i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53753E1-B500-42DE-A588-0FABA26EAD21}"/>
              </a:ext>
            </a:extLst>
          </p:cNvPr>
          <p:cNvSpPr txBox="1"/>
          <p:nvPr userDrawn="1"/>
        </p:nvSpPr>
        <p:spPr>
          <a:xfrm>
            <a:off x="3736763" y="-1224466"/>
            <a:ext cx="1296145" cy="298543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fr-FR" sz="18000" b="1" dirty="0"/>
              <a:t>«</a:t>
            </a:r>
            <a:r>
              <a:rPr lang="fr-FR" sz="1400" dirty="0"/>
              <a:t> 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717E5E-32EF-45FB-B1B8-4C72D834C30A}"/>
              </a:ext>
            </a:extLst>
          </p:cNvPr>
          <p:cNvSpPr txBox="1"/>
          <p:nvPr userDrawn="1"/>
        </p:nvSpPr>
        <p:spPr>
          <a:xfrm>
            <a:off x="9408367" y="4853908"/>
            <a:ext cx="1296145" cy="298543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fr-FR" sz="18000" b="1" dirty="0"/>
              <a:t>»</a:t>
            </a:r>
            <a:r>
              <a:rPr lang="fr-FR" sz="1400" dirty="0"/>
              <a:t> </a:t>
            </a:r>
          </a:p>
        </p:txBody>
      </p:sp>
      <p:pic>
        <p:nvPicPr>
          <p:cNvPr id="8" name="Image 7" descr="Une image contenant noir, assis, intérieur&#10;&#10;Description générée automatiquement">
            <a:extLst>
              <a:ext uri="{FF2B5EF4-FFF2-40B4-BE49-F238E27FC236}">
                <a16:creationId xmlns:a16="http://schemas.microsoft.com/office/drawing/2014/main" id="{741C5C5A-33D0-40C8-9035-C903995FE8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1" y="-426327"/>
            <a:ext cx="3671014" cy="5184576"/>
          </a:xfrm>
          <a:prstGeom prst="rect">
            <a:avLst/>
          </a:prstGeom>
        </p:spPr>
      </p:pic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7076642-AD46-4CCB-99C3-E692C4BBBE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227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erg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3"/>
          <p:cNvSpPr>
            <a:spLocks noGrp="1"/>
          </p:cNvSpPr>
          <p:nvPr>
            <p:ph type="pic" sz="quarter" idx="14" hasCustomPrompt="1"/>
          </p:nvPr>
        </p:nvSpPr>
        <p:spPr>
          <a:xfrm>
            <a:off x="1725202" y="2072278"/>
            <a:ext cx="2268000" cy="2700000"/>
          </a:xfrm>
          <a:noFill/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4331803" y="2697133"/>
            <a:ext cx="7164871" cy="1463734"/>
          </a:xfrm>
        </p:spPr>
        <p:txBody>
          <a:bodyPr anchor="ctr"/>
          <a:lstStyle>
            <a:lvl1pPr marL="0">
              <a:lnSpc>
                <a:spcPct val="110000"/>
              </a:lnSpc>
              <a:spcBef>
                <a:spcPts val="0"/>
              </a:spcBef>
              <a:buFontTx/>
              <a:buNone/>
              <a:defRPr sz="4500" b="1" i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7" name="Image 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46B463D-29C8-4695-9117-055D8480B5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8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Ouverture sty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42897" y="1640467"/>
            <a:ext cx="7405432" cy="2114297"/>
          </a:xfrm>
        </p:spPr>
        <p:txBody>
          <a:bodyPr anchor="b"/>
          <a:lstStyle>
            <a:lvl1pPr algn="l">
              <a:lnSpc>
                <a:spcPct val="110000"/>
              </a:lnSpc>
              <a:defRPr sz="65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42896" y="4149080"/>
            <a:ext cx="7405433" cy="975845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642897" y="6166981"/>
            <a:ext cx="6552000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pic>
        <p:nvPicPr>
          <p:cNvPr id="8" name="Image 7" descr="Une image contenant transport, ballon, aéronef&#10;&#10;Description générée automatiquement">
            <a:extLst>
              <a:ext uri="{FF2B5EF4-FFF2-40B4-BE49-F238E27FC236}">
                <a16:creationId xmlns:a16="http://schemas.microsoft.com/office/drawing/2014/main" id="{9ED32DA0-1C48-48D7-BE7E-13C1E23323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9976" y="-3555776"/>
            <a:ext cx="8185137" cy="1157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18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6732823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48252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Aplat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7367570" y="597828"/>
            <a:ext cx="4824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5400675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4A17B1-256A-6D41-B041-8BECCFE72A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54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Aplat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21384"/>
            <a:ext cx="6168008" cy="62366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2084" y="1376772"/>
            <a:ext cx="4644516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56169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Aplat 2/3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380000" cy="68618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968208" y="1376772"/>
            <a:ext cx="3528392" cy="238372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61D1E741-297A-46B0-AAD9-F8FD7332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3984"/>
            <a:ext cx="10801350" cy="3077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8938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suel + Aplat 2/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A9DDCF-73E5-44C2-9578-962589F962B6}"/>
              </a:ext>
            </a:extLst>
          </p:cNvPr>
          <p:cNvSpPr/>
          <p:nvPr userDrawn="1"/>
        </p:nvSpPr>
        <p:spPr>
          <a:xfrm>
            <a:off x="-53121" y="-4964"/>
            <a:ext cx="4871864" cy="68621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696A19C-EA3F-464B-931C-36EF45F217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6775" y="1336511"/>
            <a:ext cx="5918854" cy="4184978"/>
          </a:xfrm>
          <a:prstGeom prst="rect">
            <a:avLst/>
          </a:prstGeom>
          <a:effectLst>
            <a:outerShdw blurRad="546100" dist="1270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>
          <a:xfrm>
            <a:off x="681528" y="6507292"/>
            <a:ext cx="263461" cy="123111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818743" y="-342"/>
            <a:ext cx="7380000" cy="68621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70127" y="473984"/>
            <a:ext cx="6264696" cy="3077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816FD6E-B501-4AF2-A78B-AB85E5133E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211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7828"/>
            <a:ext cx="12192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5447928" y="1627985"/>
            <a:ext cx="6048672" cy="803618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600" b="1">
                <a:solidFill>
                  <a:schemeClr val="tx1"/>
                </a:solidFill>
              </a:defRPr>
            </a:lvl1pPr>
            <a:lvl2pPr marL="0">
              <a:lnSpc>
                <a:spcPct val="11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6" hasCustomPrompt="1"/>
          </p:nvPr>
        </p:nvSpPr>
        <p:spPr>
          <a:xfrm>
            <a:off x="1349409" y="4006225"/>
            <a:ext cx="3558459" cy="430887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defRPr sz="15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>
                <a:solidFill>
                  <a:schemeClr val="tx2"/>
                </a:solidFill>
              </a:defRPr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</p:txBody>
      </p:sp>
      <p:sp>
        <p:nvSpPr>
          <p:cNvPr id="13" name="Espace réservé pour une image  3"/>
          <p:cNvSpPr>
            <a:spLocks noGrp="1" noChangeAspect="1"/>
          </p:cNvSpPr>
          <p:nvPr>
            <p:ph type="pic" sz="quarter" idx="14"/>
          </p:nvPr>
        </p:nvSpPr>
        <p:spPr>
          <a:xfrm>
            <a:off x="1342777" y="1587388"/>
            <a:ext cx="2160000" cy="216000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E123050-E790-3642-8D40-B7FAAF73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941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7367588" y="598170"/>
            <a:ext cx="4824412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5400675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9517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598170"/>
            <a:ext cx="6192000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2084" y="1376772"/>
            <a:ext cx="4644516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99537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2/3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598170"/>
            <a:ext cx="7380000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968208" y="1376772"/>
            <a:ext cx="3528392" cy="3155223"/>
          </a:xfrm>
        </p:spPr>
        <p:txBody>
          <a:bodyPr/>
          <a:lstStyle>
            <a:lvl1pPr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  <a:lvl6pPr>
              <a:lnSpc>
                <a:spcPct val="120000"/>
              </a:lnSpc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32188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su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32736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8" name="Espace réservé pour une image  3"/>
          <p:cNvSpPr>
            <a:spLocks noGrp="1"/>
          </p:cNvSpPr>
          <p:nvPr>
            <p:ph type="pic" sz="quarter" idx="16"/>
          </p:nvPr>
        </p:nvSpPr>
        <p:spPr>
          <a:xfrm>
            <a:off x="3300202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7" hasCustomPrompt="1"/>
          </p:nvPr>
        </p:nvSpPr>
        <p:spPr>
          <a:xfrm>
            <a:off x="3426368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0" name="Espace réservé pour une image  3"/>
          <p:cNvSpPr>
            <a:spLocks noGrp="1"/>
          </p:cNvSpPr>
          <p:nvPr>
            <p:ph type="pic" sz="quarter" idx="18"/>
          </p:nvPr>
        </p:nvSpPr>
        <p:spPr>
          <a:xfrm>
            <a:off x="6378101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9" hasCustomPrompt="1"/>
          </p:nvPr>
        </p:nvSpPr>
        <p:spPr>
          <a:xfrm>
            <a:off x="6504267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2" name="Espace réservé pour une image  3"/>
          <p:cNvSpPr>
            <a:spLocks noGrp="1"/>
          </p:cNvSpPr>
          <p:nvPr>
            <p:ph type="pic" sz="quarter" idx="20"/>
          </p:nvPr>
        </p:nvSpPr>
        <p:spPr>
          <a:xfrm>
            <a:off x="9456000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9582166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386461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Ouverture sty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42897" y="1640467"/>
            <a:ext cx="7405432" cy="2114297"/>
          </a:xfrm>
        </p:spPr>
        <p:txBody>
          <a:bodyPr anchor="b"/>
          <a:lstStyle>
            <a:lvl1pPr algn="l">
              <a:lnSpc>
                <a:spcPct val="110000"/>
              </a:lnSpc>
              <a:defRPr sz="65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42896" y="4149080"/>
            <a:ext cx="7405433" cy="975845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642897" y="6166981"/>
            <a:ext cx="6552000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pic>
        <p:nvPicPr>
          <p:cNvPr id="7" name="Image 6" descr="Une image contenant objet&#10;&#10;Description générée automatiquement">
            <a:extLst>
              <a:ext uri="{FF2B5EF4-FFF2-40B4-BE49-F238E27FC236}">
                <a16:creationId xmlns:a16="http://schemas.microsoft.com/office/drawing/2014/main" id="{68E386CF-8B2F-43C2-AC75-F032C823C6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4272" y="-387424"/>
            <a:ext cx="2943783" cy="578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271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+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019436" y="1362834"/>
            <a:ext cx="5076564" cy="553998"/>
          </a:xfrm>
        </p:spPr>
        <p:txBody>
          <a:bodyPr anchor="t"/>
          <a:lstStyle>
            <a:lvl1pPr marL="0" algn="l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4" name="Espace réservé du tableau 13"/>
          <p:cNvSpPr>
            <a:spLocks noGrp="1"/>
          </p:cNvSpPr>
          <p:nvPr>
            <p:ph type="tbl" sz="quarter" idx="22"/>
          </p:nvPr>
        </p:nvSpPr>
        <p:spPr>
          <a:xfrm>
            <a:off x="1019436" y="2168860"/>
            <a:ext cx="5076563" cy="3158450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tableau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24092" y="1394194"/>
            <a:ext cx="4572583" cy="2462213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Char char="›"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</p:spTree>
    <p:extLst>
      <p:ext uri="{BB962C8B-B14F-4D97-AF65-F5344CB8AC3E}">
        <p14:creationId xmlns:p14="http://schemas.microsoft.com/office/powerpoint/2010/main" val="24945841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572164" y="1376772"/>
            <a:ext cx="3924436" cy="2383729"/>
          </a:xfrm>
        </p:spPr>
        <p:txBody>
          <a:bodyPr/>
          <a:lstStyle>
            <a:lvl1pPr>
              <a:defRPr/>
            </a:lvl1pPr>
            <a:lvl2pPr>
              <a:defRPr b="1"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graphique 5"/>
          <p:cNvSpPr>
            <a:spLocks noGrp="1"/>
          </p:cNvSpPr>
          <p:nvPr>
            <p:ph type="chart" sz="quarter" idx="23"/>
          </p:nvPr>
        </p:nvSpPr>
        <p:spPr>
          <a:xfrm>
            <a:off x="704337" y="1700808"/>
            <a:ext cx="5931723" cy="3672408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27643977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019436" y="1362834"/>
            <a:ext cx="5076564" cy="553998"/>
          </a:xfrm>
          <a:ln>
            <a:noFill/>
          </a:ln>
        </p:spPr>
        <p:txBody>
          <a:bodyPr anchor="t"/>
          <a:lstStyle>
            <a:lvl1pPr marL="0" algn="l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1163453" y="3942968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6" hasCustomPrompt="1"/>
          </p:nvPr>
        </p:nvSpPr>
        <p:spPr>
          <a:xfrm>
            <a:off x="3683732" y="3945250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7" hasCustomPrompt="1"/>
          </p:nvPr>
        </p:nvSpPr>
        <p:spPr>
          <a:xfrm>
            <a:off x="6168008" y="3942968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8" hasCustomPrompt="1"/>
          </p:nvPr>
        </p:nvSpPr>
        <p:spPr>
          <a:xfrm>
            <a:off x="8699718" y="3945250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22390433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0824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Q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6384032" y="2065806"/>
            <a:ext cx="4716599" cy="3031599"/>
          </a:xfrm>
        </p:spPr>
        <p:txBody>
          <a:bodyPr anchor="t"/>
          <a:lstStyle>
            <a:lvl1pPr>
              <a:lnSpc>
                <a:spcPct val="11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981C53B-4986-204B-8562-304F54D65D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472" y="1844824"/>
            <a:ext cx="3473564" cy="347356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CCB9E12-7933-48BD-B66B-7F35215A3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57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05901" y="2805752"/>
            <a:ext cx="6552803" cy="1246495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9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Clôture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sp>
        <p:nvSpPr>
          <p:cNvPr id="8" name="object 4"/>
          <p:cNvSpPr/>
          <p:nvPr userDrawn="1"/>
        </p:nvSpPr>
        <p:spPr>
          <a:xfrm>
            <a:off x="1847528" y="908720"/>
            <a:ext cx="2736304" cy="338437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62"/>
          </a:p>
        </p:txBody>
      </p:sp>
    </p:spTree>
    <p:extLst>
      <p:ext uri="{BB962C8B-B14F-4D97-AF65-F5344CB8AC3E}">
        <p14:creationId xmlns:p14="http://schemas.microsoft.com/office/powerpoint/2010/main" val="242625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uverture sty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25344" y="912710"/>
            <a:ext cx="7402904" cy="2114297"/>
          </a:xfrm>
        </p:spPr>
        <p:txBody>
          <a:bodyPr anchor="b"/>
          <a:lstStyle>
            <a:lvl1pPr algn="l">
              <a:lnSpc>
                <a:spcPct val="110000"/>
              </a:lnSpc>
              <a:defRPr sz="65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25344" y="3429000"/>
            <a:ext cx="6840759" cy="975845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925344" y="6166981"/>
            <a:ext cx="6552000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5939C19-4B0C-4B60-B24E-CBA5209CFC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6280" y="0"/>
            <a:ext cx="3932172" cy="5561856"/>
          </a:xfrm>
          <a:prstGeom prst="rect">
            <a:avLst/>
          </a:prstGeom>
          <a:effectLst>
            <a:outerShdw blurRad="571500" dist="3810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4" name="Image 13" descr="Une image contenant objet&#10;&#10;Description générée automatiquement">
            <a:extLst>
              <a:ext uri="{FF2B5EF4-FFF2-40B4-BE49-F238E27FC236}">
                <a16:creationId xmlns:a16="http://schemas.microsoft.com/office/drawing/2014/main" id="{4D4498EC-1775-4519-9B57-1130D4F526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5811" y="2187624"/>
            <a:ext cx="4848532" cy="6858000"/>
          </a:xfrm>
          <a:prstGeom prst="rect">
            <a:avLst/>
          </a:prstGeom>
          <a:effectLst>
            <a:outerShdw blurRad="571500" dist="381000" dir="27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398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uverture sty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1424" y="1465057"/>
            <a:ext cx="6594017" cy="2041778"/>
          </a:xfrm>
        </p:spPr>
        <p:txBody>
          <a:bodyPr anchor="b"/>
          <a:lstStyle>
            <a:lvl1pPr algn="l">
              <a:lnSpc>
                <a:spcPct val="110000"/>
              </a:lnSpc>
              <a:defRPr sz="65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11423" y="3952648"/>
            <a:ext cx="7344817" cy="114236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911424" y="6166981"/>
            <a:ext cx="6552000" cy="184666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pic>
        <p:nvPicPr>
          <p:cNvPr id="9" name="Image 8" descr="Une image contenant accessoire, parapluie, très coloré, ouvrir&#10;&#10;Description générée automatiquement">
            <a:extLst>
              <a:ext uri="{FF2B5EF4-FFF2-40B4-BE49-F238E27FC236}">
                <a16:creationId xmlns:a16="http://schemas.microsoft.com/office/drawing/2014/main" id="{4749F40D-AE9B-4598-9BFD-9BA88E61DA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-1429219"/>
            <a:ext cx="6984777" cy="6984777"/>
          </a:xfrm>
          <a:prstGeom prst="rect">
            <a:avLst/>
          </a:prstGeom>
          <a:effectLst>
            <a:outerShdw blurRad="571500" dist="381000" dir="27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736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Ouverture sty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1424" y="1465057"/>
            <a:ext cx="6594017" cy="2041778"/>
          </a:xfrm>
        </p:spPr>
        <p:txBody>
          <a:bodyPr anchor="b"/>
          <a:lstStyle>
            <a:lvl1pPr algn="l">
              <a:lnSpc>
                <a:spcPct val="110000"/>
              </a:lnSpc>
              <a:defRPr sz="65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11423" y="3952648"/>
            <a:ext cx="7344817" cy="114236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911424" y="6166981"/>
            <a:ext cx="6552000" cy="184666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pic>
        <p:nvPicPr>
          <p:cNvPr id="7" name="Image 6" descr="Une image contenant objet&#10;&#10;Description générée automatiquement">
            <a:extLst>
              <a:ext uri="{FF2B5EF4-FFF2-40B4-BE49-F238E27FC236}">
                <a16:creationId xmlns:a16="http://schemas.microsoft.com/office/drawing/2014/main" id="{A0250CAE-2E2F-43CD-BAD5-5EFFC13E22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112" y="188640"/>
            <a:ext cx="4855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3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2525590" y="476671"/>
            <a:ext cx="3735757" cy="923330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fr-FR" sz="6000" b="1" dirty="0">
                <a:solidFill>
                  <a:schemeClr val="tx1"/>
                </a:solidFill>
              </a:rPr>
              <a:t>Sommaire</a:t>
            </a:r>
          </a:p>
        </p:txBody>
      </p:sp>
      <p:sp>
        <p:nvSpPr>
          <p:cNvPr id="9" name="object 4"/>
          <p:cNvSpPr/>
          <p:nvPr userDrawn="1"/>
        </p:nvSpPr>
        <p:spPr>
          <a:xfrm>
            <a:off x="428" y="1400001"/>
            <a:ext cx="12191144" cy="5457565"/>
          </a:xfrm>
          <a:custGeom>
            <a:avLst/>
            <a:gdLst/>
            <a:ahLst/>
            <a:cxnLst/>
            <a:rect l="l" t="t" r="r" b="b"/>
            <a:pathLst>
              <a:path w="20104100" h="9172575">
                <a:moveTo>
                  <a:pt x="0" y="9172495"/>
                </a:moveTo>
                <a:lnTo>
                  <a:pt x="20104099" y="9172495"/>
                </a:lnTo>
                <a:lnTo>
                  <a:pt x="20104099" y="0"/>
                </a:lnTo>
                <a:lnTo>
                  <a:pt x="0" y="0"/>
                </a:lnTo>
                <a:lnTo>
                  <a:pt x="0" y="917249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3204249" y="1987890"/>
            <a:ext cx="8292425" cy="1007968"/>
          </a:xfrm>
        </p:spPr>
        <p:txBody>
          <a:bodyPr/>
          <a:lstStyle>
            <a:lvl1pPr marL="0">
              <a:lnSpc>
                <a:spcPct val="110000"/>
              </a:lnSpc>
              <a:spcBef>
                <a:spcPts val="2400"/>
              </a:spcBef>
              <a:spcAft>
                <a:spcPts val="300"/>
              </a:spcAft>
              <a:buFontTx/>
              <a:buNone/>
              <a:defRPr sz="30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5B42BA5-A03D-2D47-9B15-60A86126BE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  <p:sp>
        <p:nvSpPr>
          <p:cNvPr id="7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592461" y="1987890"/>
            <a:ext cx="515132" cy="461665"/>
          </a:xfrm>
        </p:spPr>
        <p:txBody>
          <a:bodyPr wrap="none"/>
          <a:lstStyle>
            <a:lvl1pPr marL="0" algn="r">
              <a:buFontTx/>
              <a:buNone/>
              <a:defRPr sz="3000" b="1" i="0">
                <a:solidFill>
                  <a:schemeClr val="tx1"/>
                </a:solidFill>
              </a:defRPr>
            </a:lvl1pPr>
            <a:lvl2pPr marL="0">
              <a:buFontTx/>
              <a:buNone/>
              <a:defRPr sz="16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79916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15626B3-FE5C-481A-BE7A-272BAAE5CE8D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22D52CC4-F217-490D-B833-EA778F2881F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10" name="Image 9" descr="Une image contenant transport, ballon, aéronef&#10;&#10;Description générée automatiquement">
            <a:extLst>
              <a:ext uri="{FF2B5EF4-FFF2-40B4-BE49-F238E27FC236}">
                <a16:creationId xmlns:a16="http://schemas.microsoft.com/office/drawing/2014/main" id="{7D0AF7B9-3C74-417C-960B-EAC2CE9009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641" y="-2475656"/>
            <a:ext cx="7104112" cy="10047447"/>
          </a:xfrm>
          <a:prstGeom prst="rect">
            <a:avLst/>
          </a:prstGeom>
          <a:effectLst>
            <a:outerShdw blurRad="546100" dist="546100" dir="2700000" algn="ctr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8385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  <a:prstGeom prst="rect">
            <a:avLst/>
          </a:prstGeom>
        </p:spPr>
        <p:txBody>
          <a:bodyPr vert="horz" wrap="square" lIns="36000" tIns="0" rIns="36000" bIns="0" rtlCol="0" anchor="ctr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95325" y="1376772"/>
            <a:ext cx="10801350" cy="2284215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983432" y="6500770"/>
            <a:ext cx="50400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0" y="576000"/>
            <a:ext cx="12200219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1528" y="6507292"/>
            <a:ext cx="263460" cy="123111"/>
          </a:xfrm>
          <a:prstGeom prst="rect">
            <a:avLst/>
          </a:prstGeom>
        </p:spPr>
        <p:txBody>
          <a:bodyPr vert="horz" wrap="none" lIns="36000" tIns="0" rIns="36000" bIns="0" rtlCol="0" anchor="ctr">
            <a:spAutoFit/>
          </a:bodyPr>
          <a:lstStyle>
            <a:lvl1pPr algn="l">
              <a:defRPr lang="fr-FR" sz="800" b="1" smtClean="0">
                <a:solidFill>
                  <a:schemeClr val="tx2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657C415-651B-3241-8AB0-1BCF9DB3B237}"/>
              </a:ext>
            </a:extLst>
          </p:cNvPr>
          <p:cNvPicPr>
            <a:picLocks noChangeAspect="1"/>
          </p:cNvPicPr>
          <p:nvPr/>
        </p:nvPicPr>
        <p:blipFill>
          <a:blip r:embed="rId4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7" r:id="rId2"/>
    <p:sldLayoutId id="2147483718" r:id="rId3"/>
    <p:sldLayoutId id="2147483719" r:id="rId4"/>
    <p:sldLayoutId id="2147483715" r:id="rId5"/>
    <p:sldLayoutId id="2147483716" r:id="rId6"/>
    <p:sldLayoutId id="2147483720" r:id="rId7"/>
    <p:sldLayoutId id="2147483657" r:id="rId8"/>
    <p:sldLayoutId id="2147483664" r:id="rId9"/>
    <p:sldLayoutId id="2147483702" r:id="rId10"/>
    <p:sldLayoutId id="2147483703" r:id="rId11"/>
    <p:sldLayoutId id="2147483707" r:id="rId12"/>
    <p:sldLayoutId id="2147483708" r:id="rId13"/>
    <p:sldLayoutId id="2147483709" r:id="rId14"/>
    <p:sldLayoutId id="2147483712" r:id="rId15"/>
    <p:sldLayoutId id="2147483713" r:id="rId16"/>
    <p:sldLayoutId id="2147483706" r:id="rId17"/>
    <p:sldLayoutId id="2147483710" r:id="rId18"/>
    <p:sldLayoutId id="2147483711" r:id="rId19"/>
    <p:sldLayoutId id="2147483680" r:id="rId20"/>
    <p:sldLayoutId id="2147483699" r:id="rId21"/>
    <p:sldLayoutId id="2147483681" r:id="rId22"/>
    <p:sldLayoutId id="2147483655" r:id="rId23"/>
    <p:sldLayoutId id="2147483700" r:id="rId24"/>
    <p:sldLayoutId id="2147483674" r:id="rId25"/>
    <p:sldLayoutId id="2147483714" r:id="rId26"/>
    <p:sldLayoutId id="2147483678" r:id="rId27"/>
    <p:sldLayoutId id="2147483701" r:id="rId28"/>
    <p:sldLayoutId id="2147483669" r:id="rId29"/>
    <p:sldLayoutId id="2147483671" r:id="rId30"/>
    <p:sldLayoutId id="2147483650" r:id="rId31"/>
    <p:sldLayoutId id="2147483652" r:id="rId32"/>
    <p:sldLayoutId id="2147483672" r:id="rId33"/>
    <p:sldLayoutId id="2147483673" r:id="rId34"/>
    <p:sldLayoutId id="2147483682" r:id="rId35"/>
    <p:sldLayoutId id="2147483653" r:id="rId36"/>
    <p:sldLayoutId id="2147483654" r:id="rId37"/>
    <p:sldLayoutId id="2147483670" r:id="rId38"/>
    <p:sldLayoutId id="2147483675" r:id="rId39"/>
    <p:sldLayoutId id="2147483676" r:id="rId40"/>
    <p:sldLayoutId id="2147483679" r:id="rId41"/>
    <p:sldLayoutId id="2147483677" r:id="rId42"/>
    <p:sldLayoutId id="2147483656" r:id="rId43"/>
    <p:sldLayoutId id="2147483683" r:id="rId44"/>
    <p:sldLayoutId id="2147483684" r:id="rId45"/>
  </p:sldLayoutIdLst>
  <p:hf hdr="0" dt="0"/>
  <p:txStyles>
    <p:titleStyle>
      <a:lvl1pPr marL="0" indent="0" algn="l" defTabSz="914400" rtl="0" eaLnBrk="1" latinLnBrk="0" hangingPunct="1">
        <a:lnSpc>
          <a:spcPct val="100000"/>
        </a:lnSpc>
        <a:spcBef>
          <a:spcPts val="0"/>
        </a:spcBef>
        <a:buNone/>
        <a:tabLst>
          <a:tab pos="536575" algn="l"/>
        </a:tabLst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Tx/>
        <a:buNone/>
        <a:defRPr sz="32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1200"/>
        </a:spcBef>
        <a:buFontTx/>
        <a:buNone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3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300"/>
        </a:spcBef>
        <a:buClr>
          <a:schemeClr val="tx2"/>
        </a:buClr>
        <a:buFont typeface="Symbol" panose="05050102010706020507" pitchFamily="18" charset="2"/>
        <a:buChar char="·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300"/>
        </a:spcBef>
        <a:buClrTx/>
        <a:buFont typeface="Arial"/>
        <a:buChar char="•"/>
        <a:defRPr sz="140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36000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pos="7242" userDrawn="1">
          <p15:clr>
            <a:srgbClr val="F26B43"/>
          </p15:clr>
        </p15:guide>
        <p15:guide id="5" orient="horz" pos="867" userDrawn="1">
          <p15:clr>
            <a:srgbClr val="F26B43"/>
          </p15:clr>
        </p15:guide>
        <p15:guide id="6" orient="horz" pos="3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jlongster.com/Using-Immutable-Data-Structures-in-JavaScript#Immutable.js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9DC35D-8A54-431A-883F-1497DC0DB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2897" y="2740768"/>
            <a:ext cx="7405432" cy="1013996"/>
          </a:xfrm>
        </p:spPr>
        <p:txBody>
          <a:bodyPr/>
          <a:lstStyle/>
          <a:p>
            <a:r>
              <a:rPr lang="fr-FR"/>
              <a:t>@Ngrx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7124737-FCD3-4C9C-B45B-EFEA58F1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Confidentiel |  17/03/2020 | David LECERF</a:t>
            </a: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D258C772-2E52-40D1-92C0-D3B33678F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77957" y="4949954"/>
            <a:ext cx="2755914" cy="1457698"/>
          </a:xfrm>
          <a:prstGeom prst="homePlate">
            <a:avLst>
              <a:gd name="adj" fmla="val 23930"/>
            </a:avLst>
          </a:prstGeom>
          <a:solidFill>
            <a:schemeClr val="bg1"/>
          </a:solidFill>
          <a:ln>
            <a:noFill/>
          </a:ln>
          <a:effectLst/>
        </p:spPr>
        <p:txBody>
          <a:bodyPr wrap="square" lIns="36000" tIns="36000" rIns="108000" bIns="36000" anchor="b">
            <a:spAutoFit/>
          </a:bodyPr>
          <a:lstStyle/>
          <a:p>
            <a:pPr algn="l"/>
            <a:r>
              <a:rPr lang="fr-FR" sz="1000" b="1" dirty="0"/>
              <a:t>MODIFICATION DU PIED DE TOUTES LES DIAPOSITIVES</a:t>
            </a:r>
          </a:p>
          <a:p>
            <a:pPr marL="108000" indent="-108000">
              <a:buFontTx/>
              <a:buChar char="-"/>
            </a:pPr>
            <a:r>
              <a:rPr lang="fr-FR" sz="1000" dirty="0"/>
              <a:t>onglet [Insertion] | "En-tête/Pied" ;</a:t>
            </a:r>
          </a:p>
          <a:p>
            <a:pPr marL="108000" indent="-108000">
              <a:buFontTx/>
              <a:buChar char="-"/>
            </a:pPr>
            <a:r>
              <a:rPr lang="fr-FR" sz="1000" dirty="0"/>
              <a:t>dans le champ "Pied de page", modifiez les informations ;</a:t>
            </a:r>
          </a:p>
          <a:p>
            <a:pPr marL="108000" indent="-108000">
              <a:buFontTx/>
              <a:buChar char="-"/>
            </a:pPr>
            <a:r>
              <a:rPr lang="fr-FR" sz="1000" dirty="0"/>
              <a:t>cliquez sur le bouton [Appliquer partout].</a:t>
            </a:r>
          </a:p>
          <a:p>
            <a:r>
              <a:rPr lang="fr-FR" sz="1000" i="1" dirty="0"/>
              <a:t>Ne modifiez pas les données dans la diapo elle-même, elles ne seraient pas reportées dans les suivantes.</a:t>
            </a:r>
          </a:p>
        </p:txBody>
      </p:sp>
    </p:spTree>
    <p:extLst>
      <p:ext uri="{BB962C8B-B14F-4D97-AF65-F5344CB8AC3E}">
        <p14:creationId xmlns:p14="http://schemas.microsoft.com/office/powerpoint/2010/main" val="10023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47170A9E-7B54-4466-9EAB-3971DAAE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851" y="1953376"/>
            <a:ext cx="6223685" cy="923330"/>
          </a:xfrm>
        </p:spPr>
        <p:txBody>
          <a:bodyPr/>
          <a:lstStyle/>
          <a:p>
            <a:r>
              <a:rPr lang="fr-FR" dirty="0"/>
              <a:t>Dead store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CFC62C7-3366-483E-932C-2D2E2FCEC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47E362-30D7-4703-8B0F-11C477F262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07163"/>
            <a:ext cx="263525" cy="123825"/>
          </a:xfrm>
        </p:spPr>
        <p:txBody>
          <a:bodyPr/>
          <a:lstStyle/>
          <a:p>
            <a:fld id="{72F7D735-2684-4015-BC38-8C62B24B466E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9719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01	Dead store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263351" y="995281"/>
            <a:ext cx="11233323" cy="3930884"/>
          </a:xfrm>
        </p:spPr>
        <p:txBody>
          <a:bodyPr/>
          <a:lstStyle/>
          <a:p>
            <a:r>
              <a:rPr lang="fr-FR" dirty="0"/>
              <a:t>Dead store</a:t>
            </a:r>
          </a:p>
          <a:p>
            <a:pPr lvl="3"/>
            <a:r>
              <a:rPr lang="fr-FR" dirty="0"/>
              <a:t>Il faut éviter un maximum le « </a:t>
            </a:r>
            <a:r>
              <a:rPr lang="fr-FR" dirty="0" err="1"/>
              <a:t>subscribe</a:t>
            </a:r>
            <a:r>
              <a:rPr lang="fr-FR" dirty="0"/>
              <a:t> » manuel dans le code, ou alors le faire consciencieusement, quand on est au courant qu’on travaille sur un cold observable par exemple, ou alors le manager correctement et penser à y </a:t>
            </a:r>
            <a:r>
              <a:rPr lang="fr-FR" dirty="0" err="1"/>
              <a:t>unsubscribe</a:t>
            </a:r>
            <a:r>
              <a:rPr lang="fr-FR" dirty="0"/>
              <a:t> (on voit cold/hot plus tard)</a:t>
            </a:r>
          </a:p>
          <a:p>
            <a:pPr lvl="3"/>
            <a:r>
              <a:rPr lang="fr-FR" dirty="0"/>
              <a:t>Si l’on oublie d’</a:t>
            </a:r>
            <a:r>
              <a:rPr lang="fr-FR" dirty="0" err="1"/>
              <a:t>unsubscribe</a:t>
            </a:r>
            <a:r>
              <a:rPr lang="fr-FR" dirty="0"/>
              <a:t> à un hot observable, alors on créé un </a:t>
            </a:r>
            <a:r>
              <a:rPr lang="fr-FR" dirty="0" err="1"/>
              <a:t>dead</a:t>
            </a:r>
            <a:r>
              <a:rPr lang="fr-FR" dirty="0"/>
              <a:t>-store qui créé de gros problèmes de performance dans l’application</a:t>
            </a:r>
          </a:p>
          <a:p>
            <a:pPr lvl="3"/>
            <a:r>
              <a:rPr lang="fr-FR" dirty="0"/>
              <a:t>Le pipe </a:t>
            </a:r>
            <a:r>
              <a:rPr lang="fr-FR" dirty="0" err="1"/>
              <a:t>async</a:t>
            </a:r>
            <a:r>
              <a:rPr lang="fr-FR" dirty="0"/>
              <a:t> d’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subscribe</a:t>
            </a:r>
            <a:r>
              <a:rPr lang="fr-FR" dirty="0"/>
              <a:t> tout seul et </a:t>
            </a:r>
            <a:r>
              <a:rPr lang="fr-FR" dirty="0" err="1"/>
              <a:t>unsubscribe</a:t>
            </a:r>
            <a:r>
              <a:rPr lang="fr-FR" dirty="0"/>
              <a:t> tout seul.</a:t>
            </a:r>
          </a:p>
          <a:p>
            <a:pPr lvl="3"/>
            <a:endParaRPr lang="fr-FR" dirty="0"/>
          </a:p>
          <a:p>
            <a:pPr lvl="3"/>
            <a:endParaRPr lang="fr-FR" dirty="0"/>
          </a:p>
          <a:p>
            <a:pPr marL="0" lvl="3" indent="0">
              <a:buNone/>
            </a:pPr>
            <a:r>
              <a:rPr lang="fr-FR" i="1" dirty="0"/>
              <a:t>App /</a:t>
            </a:r>
            <a:r>
              <a:rPr lang="fr-FR" i="1" dirty="0" err="1"/>
              <a:t>dead</a:t>
            </a:r>
            <a:r>
              <a:rPr lang="fr-FR" i="1" dirty="0"/>
              <a:t>-store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2746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A64F55-316B-42B3-839A-3BB143D7B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692696"/>
            <a:ext cx="5821255" cy="3800079"/>
          </a:xfrm>
        </p:spPr>
        <p:txBody>
          <a:bodyPr/>
          <a:lstStyle/>
          <a:p>
            <a:r>
              <a:rPr lang="fr-FR" dirty="0"/>
              <a:t>Point sur les hot &amp; cold observables</a:t>
            </a:r>
            <a:br>
              <a:rPr lang="fr-FR" dirty="0"/>
            </a:br>
            <a:r>
              <a:rPr lang="fr-FR" sz="2800" dirty="0"/>
              <a:t>(</a:t>
            </a:r>
            <a:r>
              <a:rPr lang="fr-FR" sz="2800" dirty="0" err="1"/>
              <a:t>ngrx</a:t>
            </a:r>
            <a:r>
              <a:rPr lang="fr-FR" sz="2800" dirty="0"/>
              <a:t> transforme tout en hot)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4421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419C3D-C64C-4EE4-B512-3C1A58D9F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2897" y="1640467"/>
            <a:ext cx="7405432" cy="2114297"/>
          </a:xfrm>
        </p:spPr>
        <p:txBody>
          <a:bodyPr/>
          <a:lstStyle/>
          <a:p>
            <a:r>
              <a:rPr lang="fr-FR" dirty="0"/>
              <a:t>Explication sur les flatten operators</a:t>
            </a:r>
          </a:p>
        </p:txBody>
      </p:sp>
    </p:spTree>
    <p:extLst>
      <p:ext uri="{BB962C8B-B14F-4D97-AF65-F5344CB8AC3E}">
        <p14:creationId xmlns:p14="http://schemas.microsoft.com/office/powerpoint/2010/main" val="4041285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52FE50C-FF87-49AF-BE4A-BEE9FDB26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84A0F3F-2E96-4B58-98F2-4D7FCFDAA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688" y="2044005"/>
            <a:ext cx="5399167" cy="923330"/>
          </a:xfrm>
        </p:spPr>
        <p:txBody>
          <a:bodyPr/>
          <a:lstStyle/>
          <a:p>
            <a:r>
              <a:rPr lang="fr-FR" dirty="0"/>
              <a:t>Comment ?</a:t>
            </a:r>
          </a:p>
        </p:txBody>
      </p:sp>
    </p:spTree>
    <p:extLst>
      <p:ext uri="{BB962C8B-B14F-4D97-AF65-F5344CB8AC3E}">
        <p14:creationId xmlns:p14="http://schemas.microsoft.com/office/powerpoint/2010/main" val="3491816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667C85-8A8D-4A6B-A83C-5234C798E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2897" y="2740768"/>
            <a:ext cx="7405432" cy="1013996"/>
          </a:xfrm>
        </p:spPr>
        <p:txBody>
          <a:bodyPr/>
          <a:lstStyle/>
          <a:p>
            <a:r>
              <a:rPr lang="fr-FR" dirty="0"/>
              <a:t>@</a:t>
            </a:r>
            <a:r>
              <a:rPr lang="fr-FR" dirty="0" err="1"/>
              <a:t>ngrx</a:t>
            </a:r>
            <a:r>
              <a:rPr lang="fr-FR" dirty="0"/>
              <a:t>/*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71BEFA5-A052-42DE-8EE1-D585633FF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2896" y="4149080"/>
            <a:ext cx="7405433" cy="468013"/>
          </a:xfrm>
        </p:spPr>
        <p:txBody>
          <a:bodyPr/>
          <a:lstStyle/>
          <a:p>
            <a:r>
              <a:rPr lang="fr-FR" dirty="0"/>
              <a:t>Actions / </a:t>
            </a:r>
            <a:r>
              <a:rPr lang="fr-FR" dirty="0" err="1"/>
              <a:t>reducers</a:t>
            </a:r>
            <a:r>
              <a:rPr lang="fr-FR" dirty="0"/>
              <a:t> / </a:t>
            </a:r>
            <a:r>
              <a:rPr lang="fr-FR" dirty="0" err="1"/>
              <a:t>selectors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030E0E-6C71-4F25-9FE2-EC0D422C8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008C1984-ED88-4EF4-96D5-525B60708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77957" y="4949954"/>
            <a:ext cx="2755914" cy="1457698"/>
          </a:xfrm>
          <a:prstGeom prst="homePlate">
            <a:avLst>
              <a:gd name="adj" fmla="val 23930"/>
            </a:avLst>
          </a:prstGeom>
          <a:solidFill>
            <a:schemeClr val="bg1"/>
          </a:solidFill>
          <a:ln>
            <a:noFill/>
          </a:ln>
          <a:effectLst/>
        </p:spPr>
        <p:txBody>
          <a:bodyPr wrap="square" lIns="36000" tIns="36000" rIns="108000" bIns="36000" anchor="b">
            <a:spAutoFit/>
          </a:bodyPr>
          <a:lstStyle/>
          <a:p>
            <a:pPr algn="l"/>
            <a:r>
              <a:rPr lang="fr-FR" sz="1000" b="1" dirty="0"/>
              <a:t>MODIFICATION DU PIED DE TOUTES LES DIAPOSITIVES</a:t>
            </a:r>
          </a:p>
          <a:p>
            <a:pPr marL="108000" indent="-108000">
              <a:buFontTx/>
              <a:buChar char="-"/>
            </a:pPr>
            <a:r>
              <a:rPr lang="fr-FR" sz="1000" dirty="0"/>
              <a:t>onglet [Insertion] | "En-tête/Pied" ;</a:t>
            </a:r>
          </a:p>
          <a:p>
            <a:pPr marL="108000" indent="-108000">
              <a:buFontTx/>
              <a:buChar char="-"/>
            </a:pPr>
            <a:r>
              <a:rPr lang="fr-FR" sz="1000" dirty="0"/>
              <a:t>dans le champ "Pied de page", modifiez les informations ;</a:t>
            </a:r>
          </a:p>
          <a:p>
            <a:pPr marL="108000" indent="-108000">
              <a:buFontTx/>
              <a:buChar char="-"/>
            </a:pPr>
            <a:r>
              <a:rPr lang="fr-FR" sz="1000" dirty="0"/>
              <a:t>cliquez sur le bouton [Appliquer partout].</a:t>
            </a:r>
          </a:p>
          <a:p>
            <a:r>
              <a:rPr lang="fr-FR" sz="1000" i="1" dirty="0"/>
              <a:t>Ne modifiez pas les données dans la diapo elle-même, elles ne seraient pas reportées dans les suivantes.</a:t>
            </a:r>
          </a:p>
        </p:txBody>
      </p:sp>
    </p:spTree>
    <p:extLst>
      <p:ext uri="{BB962C8B-B14F-4D97-AF65-F5344CB8AC3E}">
        <p14:creationId xmlns:p14="http://schemas.microsoft.com/office/powerpoint/2010/main" val="1925788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02 @</a:t>
            </a:r>
            <a:r>
              <a:rPr lang="fr-FR" dirty="0" err="1"/>
              <a:t>ngrx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407368" y="557078"/>
            <a:ext cx="8352928" cy="6318974"/>
          </a:xfrm>
        </p:spPr>
        <p:txBody>
          <a:bodyPr/>
          <a:lstStyle/>
          <a:p>
            <a:r>
              <a:rPr lang="fr-FR" dirty="0"/>
              <a:t>Ngrx</a:t>
            </a:r>
          </a:p>
          <a:p>
            <a:pPr lvl="3"/>
            <a:r>
              <a:rPr lang="fr-FR" dirty="0"/>
              <a:t>Construit par-dessus </a:t>
            </a:r>
            <a:r>
              <a:rPr lang="fr-FR" dirty="0" err="1"/>
              <a:t>redux</a:t>
            </a:r>
            <a:endParaRPr lang="fr-FR" dirty="0"/>
          </a:p>
          <a:p>
            <a:pPr lvl="3"/>
            <a:r>
              <a:rPr lang="fr-FR" dirty="0"/>
              <a:t>Classé en [ Actions | </a:t>
            </a:r>
            <a:r>
              <a:rPr lang="fr-FR" dirty="0" err="1"/>
              <a:t>Reducers</a:t>
            </a:r>
            <a:r>
              <a:rPr lang="fr-FR" dirty="0"/>
              <a:t> | </a:t>
            </a:r>
            <a:r>
              <a:rPr lang="fr-FR" dirty="0" err="1"/>
              <a:t>Selectors</a:t>
            </a:r>
            <a:r>
              <a:rPr lang="fr-FR" dirty="0"/>
              <a:t> ]</a:t>
            </a:r>
          </a:p>
          <a:p>
            <a:pPr lvl="1"/>
            <a:r>
              <a:rPr lang="fr-FR" dirty="0"/>
              <a:t>Actions</a:t>
            </a:r>
          </a:p>
          <a:p>
            <a:pPr marL="0" lvl="3" indent="0">
              <a:buNone/>
            </a:pPr>
            <a:r>
              <a:rPr lang="fr-FR" dirty="0"/>
              <a:t>Les actions sont la base, ils définissent simplement les actions pouvant se passer dans l’application. Ils sont composés d’un nom </a:t>
            </a:r>
            <a:r>
              <a:rPr lang="fr-FR" dirty="0">
                <a:solidFill>
                  <a:srgbClr val="FF0000"/>
                </a:solidFill>
              </a:rPr>
              <a:t>QUI DOIT ABSOLUMENT ETRE UNIQUE AU SEIN DE L’APP </a:t>
            </a:r>
            <a:r>
              <a:rPr lang="fr-FR" dirty="0"/>
              <a:t>(c’est pour ça qu’on scope avec [*] avant le nom des actions, mais ça peut encore arriver), et d’un </a:t>
            </a:r>
            <a:r>
              <a:rPr lang="fr-FR" dirty="0" err="1"/>
              <a:t>payload</a:t>
            </a:r>
            <a:r>
              <a:rPr lang="fr-FR" dirty="0"/>
              <a:t>.</a:t>
            </a:r>
          </a:p>
          <a:p>
            <a:pPr lvl="1"/>
            <a:r>
              <a:rPr lang="fr-FR" dirty="0" err="1">
                <a:solidFill>
                  <a:srgbClr val="002C52"/>
                </a:solidFill>
              </a:rPr>
              <a:t>Reducers</a:t>
            </a:r>
            <a:endParaRPr lang="fr-FR" dirty="0">
              <a:solidFill>
                <a:srgbClr val="002C52"/>
              </a:solidFill>
            </a:endParaRPr>
          </a:p>
          <a:p>
            <a:pPr lvl="3"/>
            <a:r>
              <a:rPr lang="fr-FR" dirty="0"/>
              <a:t>Ils réagissent aux actions</a:t>
            </a:r>
          </a:p>
          <a:p>
            <a:pPr lvl="3"/>
            <a:r>
              <a:rPr lang="fr-FR" dirty="0"/>
              <a:t>Ce sont des pure </a:t>
            </a:r>
            <a:r>
              <a:rPr lang="fr-FR" dirty="0" err="1"/>
              <a:t>functions</a:t>
            </a:r>
            <a:r>
              <a:rPr lang="fr-FR" dirty="0"/>
              <a:t> qui retournent tout le nouvel état du state à chaque fois.</a:t>
            </a:r>
          </a:p>
          <a:p>
            <a:pPr lvl="3"/>
            <a:r>
              <a:rPr lang="fr-FR" dirty="0"/>
              <a:t>Ce sont les seuls à pouvoir modifier le state</a:t>
            </a:r>
          </a:p>
          <a:p>
            <a:pPr lvl="1"/>
            <a:r>
              <a:rPr lang="fr-FR" dirty="0" err="1"/>
              <a:t>Selectors</a:t>
            </a:r>
            <a:endParaRPr lang="fr-FR" dirty="0"/>
          </a:p>
          <a:p>
            <a:pPr lvl="3"/>
            <a:r>
              <a:rPr lang="fr-FR" dirty="0"/>
              <a:t>Retournent une parcelle du state sous forme de hot observable</a:t>
            </a:r>
          </a:p>
          <a:p>
            <a:pPr lvl="3"/>
            <a:r>
              <a:rPr lang="fr-FR" dirty="0"/>
              <a:t>Emit la nouvelle valeur lorsque ce morceau a changé</a:t>
            </a:r>
          </a:p>
          <a:p>
            <a:pPr lvl="3"/>
            <a:r>
              <a:rPr lang="fr-FR" dirty="0"/>
              <a:t>Utilisent la </a:t>
            </a:r>
            <a:r>
              <a:rPr lang="fr-FR" dirty="0" err="1"/>
              <a:t>memoization</a:t>
            </a:r>
            <a:r>
              <a:rPr lang="fr-FR" dirty="0"/>
              <a:t> (perf)</a:t>
            </a:r>
          </a:p>
          <a:p>
            <a:pPr marL="0" lvl="3" indent="0">
              <a:buNone/>
            </a:pPr>
            <a:endParaRPr lang="fr-FR"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7EFD5BE-115A-43B2-8E09-5209C0C20A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0376" y="2420888"/>
            <a:ext cx="172819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79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FC4EE4-5A20-48BF-86DD-E7FEF4F43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424" y="292237"/>
            <a:ext cx="7344816" cy="3214598"/>
          </a:xfrm>
        </p:spPr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currentUserState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D34DC75-D38A-4CD8-9C2B-A1536890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8035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02 @</a:t>
            </a:r>
            <a:r>
              <a:rPr lang="fr-FR" dirty="0" err="1"/>
              <a:t>ngrx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407368" y="692696"/>
            <a:ext cx="8928992" cy="6120680"/>
          </a:xfrm>
        </p:spPr>
        <p:txBody>
          <a:bodyPr/>
          <a:lstStyle/>
          <a:p>
            <a:pPr lvl="1"/>
            <a:r>
              <a:rPr lang="fr-FR" dirty="0"/>
              <a:t>Testabilité</a:t>
            </a:r>
          </a:p>
          <a:p>
            <a:pPr marL="0" lvl="3" indent="0">
              <a:buNone/>
            </a:pPr>
            <a:r>
              <a:rPr lang="fr-FR" dirty="0"/>
              <a:t>En séparant </a:t>
            </a:r>
            <a:r>
              <a:rPr lang="fr-FR" dirty="0" err="1"/>
              <a:t>reducers</a:t>
            </a:r>
            <a:r>
              <a:rPr lang="fr-FR" dirty="0"/>
              <a:t> de </a:t>
            </a:r>
            <a:r>
              <a:rPr lang="fr-FR" dirty="0" err="1"/>
              <a:t>selectors</a:t>
            </a:r>
            <a:r>
              <a:rPr lang="fr-FR" dirty="0"/>
              <a:t>, on peut aisément tester de toutes petites choses dans des tous petits contextes.</a:t>
            </a:r>
          </a:p>
          <a:p>
            <a:pPr lvl="1"/>
            <a:r>
              <a:rPr lang="fr-FR" dirty="0">
                <a:solidFill>
                  <a:srgbClr val="002C52"/>
                </a:solidFill>
              </a:rPr>
              <a:t>Arbre profond sans intermédiaires</a:t>
            </a:r>
          </a:p>
          <a:p>
            <a:pPr lvl="3"/>
            <a:r>
              <a:rPr lang="fr-FR" dirty="0"/>
              <a:t>Chaque élément de l’application est conscient du state.</a:t>
            </a:r>
          </a:p>
          <a:p>
            <a:pPr marL="0" lvl="3" indent="0">
              <a:buNone/>
            </a:pPr>
            <a:r>
              <a:rPr lang="fr-FR" dirty="0"/>
              <a:t>Si nous avons un élément enfant sous 10 niveaux du parent qui détient la donnée, je me vois mal donner des inputs superflus à 10 composants.</a:t>
            </a:r>
          </a:p>
          <a:p>
            <a:pPr lvl="1"/>
            <a:r>
              <a:rPr lang="fr-FR" dirty="0">
                <a:solidFill>
                  <a:srgbClr val="002C52"/>
                </a:solidFill>
              </a:rPr>
              <a:t>La structure dépend du besoin</a:t>
            </a:r>
          </a:p>
          <a:p>
            <a:pPr marL="0" lvl="3" indent="0">
              <a:buNone/>
            </a:pPr>
            <a:r>
              <a:rPr lang="fr-FR" dirty="0"/>
              <a:t>En fonction de l’application, l’</a:t>
            </a:r>
            <a:r>
              <a:rPr lang="fr-FR" dirty="0" err="1"/>
              <a:t>AppState</a:t>
            </a:r>
            <a:r>
              <a:rPr lang="fr-FR" dirty="0"/>
              <a:t> peut suffire, ou bien vous voudrez avoir un </a:t>
            </a:r>
            <a:r>
              <a:rPr lang="fr-FR" dirty="0" err="1"/>
              <a:t>appState</a:t>
            </a:r>
            <a:r>
              <a:rPr lang="fr-FR" dirty="0"/>
              <a:t> général, puis un state par </a:t>
            </a:r>
            <a:r>
              <a:rPr lang="fr-FR" dirty="0" err="1"/>
              <a:t>feature</a:t>
            </a:r>
            <a:r>
              <a:rPr lang="fr-FR" dirty="0"/>
              <a:t>, ou encore, tout ça et un autre petit state par « page ». Le découpage est de la responsabilité du dev au moment du design, et c’est quasiment le plus dur de choisir un découpage adapté. Je suis </a:t>
            </a:r>
            <a:r>
              <a:rPr lang="fr-FR" dirty="0" err="1"/>
              <a:t>partisant</a:t>
            </a:r>
            <a:r>
              <a:rPr lang="fr-FR" dirty="0"/>
              <a:t> de ne pas aller vers l’over engineering et de faire évoluer les choses avec le besoin, surtout avec quelque chose d’aussi verbeux que </a:t>
            </a:r>
            <a:r>
              <a:rPr lang="fr-FR" dirty="0" err="1"/>
              <a:t>ngrx</a:t>
            </a:r>
            <a:r>
              <a:rPr lang="fr-FR" dirty="0"/>
              <a:t>, qui peut devenir couteux en peu de temps.</a:t>
            </a:r>
          </a:p>
          <a:p>
            <a:pPr marL="0" lvl="3" indent="0">
              <a:buNone/>
            </a:pPr>
            <a:endParaRPr lang="fr-FR" dirty="0"/>
          </a:p>
          <a:p>
            <a:pPr marL="0" lvl="3" indent="0">
              <a:buNone/>
            </a:pPr>
            <a:r>
              <a:rPr lang="fr-FR" dirty="0"/>
              <a:t>Le state peut détenir ( et le doit ) tout ce que vous voyez à l’écran et qui concerne l’état actuel de l’app. Comme un thème de couleur, n’importe quelle data </a:t>
            </a:r>
            <a:r>
              <a:rPr lang="fr-FR" dirty="0" err="1"/>
              <a:t>fetchée</a:t>
            </a:r>
            <a:r>
              <a:rPr lang="fr-FR" dirty="0"/>
              <a:t> sur un serveur, ou même beaucoup d’autres choses.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7EFD5BE-115A-43B2-8E09-5209C0C20A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0376" y="2420888"/>
            <a:ext cx="172819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03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75C874-E183-4802-B133-12EF0A6B8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447" y="1905506"/>
            <a:ext cx="1694942" cy="3046988"/>
          </a:xfrm>
        </p:spPr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86FC6B0-6EA2-43C0-91BC-AE2D1404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688" y="2044005"/>
            <a:ext cx="5399167" cy="923330"/>
          </a:xfrm>
        </p:spPr>
        <p:txBody>
          <a:bodyPr/>
          <a:lstStyle/>
          <a:p>
            <a:r>
              <a:rPr lang="fr-FR" dirty="0"/>
              <a:t>@</a:t>
            </a:r>
            <a:r>
              <a:rPr lang="fr-FR" dirty="0" err="1"/>
              <a:t>ngrx</a:t>
            </a:r>
            <a:r>
              <a:rPr lang="fr-FR" dirty="0"/>
              <a:t>/</a:t>
            </a:r>
            <a:r>
              <a:rPr lang="fr-FR" dirty="0" err="1"/>
              <a:t>effects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5730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3204249" y="1484784"/>
            <a:ext cx="8292425" cy="4716676"/>
          </a:xfrm>
        </p:spPr>
        <p:txBody>
          <a:bodyPr/>
          <a:lstStyle/>
          <a:p>
            <a:r>
              <a:rPr lang="fr-FR" dirty="0"/>
              <a:t>Pourquoi ?</a:t>
            </a:r>
          </a:p>
          <a:p>
            <a:pPr lvl="1"/>
            <a:r>
              <a:rPr lang="fr-FR" dirty="0"/>
              <a:t>Immuabilité &amp; pure </a:t>
            </a:r>
            <a:r>
              <a:rPr lang="fr-FR" dirty="0" err="1"/>
              <a:t>functions</a:t>
            </a:r>
            <a:endParaRPr lang="fr-FR" dirty="0"/>
          </a:p>
          <a:p>
            <a:pPr lvl="1"/>
            <a:r>
              <a:rPr lang="fr-FR" dirty="0"/>
              <a:t>Single source of truth</a:t>
            </a:r>
          </a:p>
          <a:p>
            <a:pPr lvl="1"/>
            <a:r>
              <a:rPr lang="fr-FR" dirty="0"/>
              <a:t>Dead store</a:t>
            </a:r>
          </a:p>
          <a:p>
            <a:pPr lvl="1"/>
            <a:r>
              <a:rPr lang="fr-FR" dirty="0"/>
              <a:t>Rappel sur les hot / cold observables</a:t>
            </a:r>
          </a:p>
          <a:p>
            <a:pPr lvl="1"/>
            <a:r>
              <a:rPr lang="fr-FR" dirty="0"/>
              <a:t>Rappel </a:t>
            </a:r>
            <a:r>
              <a:rPr lang="fr-FR" dirty="0" err="1"/>
              <a:t>rxjs</a:t>
            </a:r>
            <a:r>
              <a:rPr lang="fr-FR" dirty="0"/>
              <a:t> composition &amp; flatten operators</a:t>
            </a:r>
          </a:p>
          <a:p>
            <a:r>
              <a:rPr lang="fr-FR" dirty="0"/>
              <a:t>Comment ?</a:t>
            </a:r>
          </a:p>
          <a:p>
            <a:pPr lvl="1"/>
            <a:r>
              <a:rPr lang="fr-FR" dirty="0"/>
              <a:t>Store structure (action/</a:t>
            </a:r>
            <a:r>
              <a:rPr lang="fr-FR" dirty="0" err="1"/>
              <a:t>reducer</a:t>
            </a:r>
            <a:r>
              <a:rPr lang="fr-FR" dirty="0"/>
              <a:t>/</a:t>
            </a:r>
            <a:r>
              <a:rPr lang="fr-FR" dirty="0" err="1"/>
              <a:t>selector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ngrx</a:t>
            </a:r>
            <a:r>
              <a:rPr lang="fr-FR" dirty="0"/>
              <a:t>/</a:t>
            </a:r>
            <a:r>
              <a:rPr lang="fr-FR" dirty="0" err="1"/>
              <a:t>effects</a:t>
            </a:r>
            <a:endParaRPr lang="fr-FR" dirty="0"/>
          </a:p>
          <a:p>
            <a:r>
              <a:rPr lang="fr-FR" dirty="0"/>
              <a:t>Tools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ngrx</a:t>
            </a:r>
            <a:r>
              <a:rPr lang="fr-FR" dirty="0"/>
              <a:t>/</a:t>
            </a:r>
            <a:r>
              <a:rPr lang="fr-FR" dirty="0" err="1"/>
              <a:t>entities</a:t>
            </a:r>
            <a:endParaRPr lang="fr-FR" dirty="0"/>
          </a:p>
          <a:p>
            <a:pPr lvl="1"/>
            <a:r>
              <a:rPr lang="fr-FR" dirty="0"/>
              <a:t>@</a:t>
            </a:r>
            <a:r>
              <a:rPr lang="fr-FR" dirty="0" err="1"/>
              <a:t>ngrx</a:t>
            </a:r>
            <a:r>
              <a:rPr lang="fr-FR" dirty="0"/>
              <a:t>/router-store</a:t>
            </a:r>
          </a:p>
          <a:p>
            <a:pPr lvl="1"/>
            <a:r>
              <a:rPr lang="fr-FR" dirty="0" err="1"/>
              <a:t>Debug</a:t>
            </a:r>
            <a:r>
              <a:rPr lang="fr-FR" dirty="0"/>
              <a:t> w/ </a:t>
            </a:r>
            <a:r>
              <a:rPr lang="fr-FR" dirty="0" err="1"/>
              <a:t>redux-devtools</a:t>
            </a:r>
            <a:r>
              <a:rPr lang="fr-FR" dirty="0"/>
              <a:t> &amp; jumps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2592458" y="1501807"/>
            <a:ext cx="515132" cy="461665"/>
          </a:xfrm>
        </p:spPr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7" name="Espace réservé du texte 5"/>
          <p:cNvSpPr txBox="1">
            <a:spLocks/>
          </p:cNvSpPr>
          <p:nvPr/>
        </p:nvSpPr>
        <p:spPr>
          <a:xfrm>
            <a:off x="2592459" y="3539623"/>
            <a:ext cx="515133" cy="461665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02</a:t>
            </a:r>
          </a:p>
        </p:txBody>
      </p:sp>
      <p:sp>
        <p:nvSpPr>
          <p:cNvPr id="8" name="Espace réservé du texte 5"/>
          <p:cNvSpPr txBox="1">
            <a:spLocks/>
          </p:cNvSpPr>
          <p:nvPr/>
        </p:nvSpPr>
        <p:spPr>
          <a:xfrm>
            <a:off x="2622412" y="4894529"/>
            <a:ext cx="515133" cy="461665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04622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02 @</a:t>
            </a:r>
            <a:r>
              <a:rPr lang="fr-FR" dirty="0" err="1"/>
              <a:t>ngrx</a:t>
            </a:r>
            <a:r>
              <a:rPr lang="fr-FR" dirty="0"/>
              <a:t>/</a:t>
            </a:r>
            <a:r>
              <a:rPr lang="fr-FR" dirty="0" err="1"/>
              <a:t>effects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407368" y="836712"/>
            <a:ext cx="8928992" cy="5074018"/>
          </a:xfrm>
        </p:spPr>
        <p:txBody>
          <a:bodyPr/>
          <a:lstStyle/>
          <a:p>
            <a:r>
              <a:rPr lang="fr-FR" dirty="0"/>
              <a:t>Effets</a:t>
            </a:r>
          </a:p>
          <a:p>
            <a:pPr lvl="3"/>
            <a:r>
              <a:rPr lang="fr-FR" dirty="0"/>
              <a:t>Comme les </a:t>
            </a:r>
            <a:r>
              <a:rPr lang="fr-FR" dirty="0" err="1"/>
              <a:t>reducers</a:t>
            </a:r>
            <a:r>
              <a:rPr lang="fr-FR" dirty="0"/>
              <a:t>, ils réagissent à des actions et utilisent leur </a:t>
            </a:r>
            <a:r>
              <a:rPr lang="fr-FR" dirty="0" err="1"/>
              <a:t>payload</a:t>
            </a:r>
            <a:endParaRPr lang="fr-FR" dirty="0"/>
          </a:p>
          <a:p>
            <a:pPr lvl="3"/>
            <a:r>
              <a:rPr lang="fr-FR" dirty="0"/>
              <a:t>Ils disposent d’une option dispatch (par défaut </a:t>
            </a:r>
            <a:r>
              <a:rPr lang="fr-FR" dirty="0" err="1"/>
              <a:t>true</a:t>
            </a:r>
            <a:r>
              <a:rPr lang="fr-FR" dirty="0"/>
              <a:t>) qui indique si l’</a:t>
            </a:r>
            <a:r>
              <a:rPr lang="fr-FR" dirty="0" err="1"/>
              <a:t>effect</a:t>
            </a:r>
            <a:r>
              <a:rPr lang="fr-FR" dirty="0"/>
              <a:t>, une fois terminé, retournera une autre action que celle sur laquelle il a réagit ou s’il ne reproduira rien concernant le store (comme l’affichage d’une notif)</a:t>
            </a:r>
          </a:p>
          <a:p>
            <a:pPr lvl="3"/>
            <a:r>
              <a:rPr lang="fr-FR" dirty="0"/>
              <a:t>Il est important de comprendre les flatten operators pour les utiliser.</a:t>
            </a:r>
          </a:p>
          <a:p>
            <a:pPr lvl="3"/>
            <a:endParaRPr lang="fr-FR" dirty="0"/>
          </a:p>
          <a:p>
            <a:pPr lvl="3"/>
            <a:endParaRPr lang="fr-FR" dirty="0"/>
          </a:p>
          <a:p>
            <a:pPr lvl="3"/>
            <a:r>
              <a:rPr lang="fr-FR" dirty="0"/>
              <a:t>On imagine une action </a:t>
            </a:r>
            <a:r>
              <a:rPr lang="fr-FR" dirty="0" err="1"/>
              <a:t>loadData</a:t>
            </a:r>
            <a:r>
              <a:rPr lang="fr-FR" dirty="0"/>
              <a:t> qui va juste passer une propriété </a:t>
            </a:r>
            <a:r>
              <a:rPr lang="fr-FR" dirty="0" err="1"/>
              <a:t>loading</a:t>
            </a:r>
            <a:r>
              <a:rPr lang="fr-FR" dirty="0"/>
              <a:t> de </a:t>
            </a:r>
            <a:r>
              <a:rPr lang="fr-FR" dirty="0" err="1"/>
              <a:t>true</a:t>
            </a:r>
            <a:r>
              <a:rPr lang="fr-FR" dirty="0"/>
              <a:t> à false,</a:t>
            </a:r>
          </a:p>
          <a:p>
            <a:pPr lvl="3"/>
            <a:r>
              <a:rPr lang="fr-FR" dirty="0"/>
              <a:t>Un effet qui réagit dessus et charge la data depuis une API, puis qui dispatch l’action </a:t>
            </a:r>
            <a:r>
              <a:rPr lang="fr-FR" dirty="0" err="1"/>
              <a:t>loadDataOk</a:t>
            </a:r>
            <a:r>
              <a:rPr lang="fr-FR" dirty="0"/>
              <a:t> qui va alimenter le state avec les datas </a:t>
            </a:r>
            <a:r>
              <a:rPr lang="fr-FR" dirty="0" err="1"/>
              <a:t>recues</a:t>
            </a:r>
            <a:r>
              <a:rPr lang="fr-FR" dirty="0"/>
              <a:t> via le </a:t>
            </a:r>
            <a:r>
              <a:rPr lang="fr-FR" dirty="0" err="1"/>
              <a:t>reducer</a:t>
            </a:r>
            <a:r>
              <a:rPr lang="fr-FR" dirty="0"/>
              <a:t>.</a:t>
            </a:r>
          </a:p>
          <a:p>
            <a:pPr lvl="3"/>
            <a:r>
              <a:rPr lang="fr-FR" dirty="0"/>
              <a:t>Un autre effet qui rebondit sur </a:t>
            </a:r>
            <a:r>
              <a:rPr lang="fr-FR" dirty="0" err="1"/>
              <a:t>loadDataOk</a:t>
            </a:r>
            <a:r>
              <a:rPr lang="fr-FR" dirty="0"/>
              <a:t> et qui affiche bonjour.</a:t>
            </a:r>
          </a:p>
          <a:p>
            <a:pPr lvl="3"/>
            <a:endParaRPr lang="fr-FR" dirty="0"/>
          </a:p>
          <a:p>
            <a:pPr lvl="3"/>
            <a:endParaRPr lang="fr-FR" dirty="0"/>
          </a:p>
          <a:p>
            <a:pPr lvl="3"/>
            <a:r>
              <a:rPr lang="fr-FR" dirty="0"/>
              <a:t>-&gt; live </a:t>
            </a:r>
            <a:r>
              <a:rPr lang="fr-FR" dirty="0" err="1"/>
              <a:t>demo</a:t>
            </a:r>
            <a:r>
              <a:rPr lang="fr-FR" dirty="0"/>
              <a:t> si on a le temps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7EFD5BE-115A-43B2-8E09-5209C0C20A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0376" y="2420888"/>
            <a:ext cx="172819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10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F82E11CB-1189-46E4-8AA3-6350255A0A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6144" y="357216"/>
            <a:ext cx="10189207" cy="624017"/>
          </a:xfrm>
        </p:spPr>
        <p:txBody>
          <a:bodyPr/>
          <a:lstStyle/>
          <a:p>
            <a:r>
              <a:rPr lang="fr-FR" dirty="0"/>
              <a:t>03. Tools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1002B15F-2AD8-42E6-8C61-65D6B5CF30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42252" y="1880784"/>
            <a:ext cx="2952000" cy="409107"/>
          </a:xfrm>
        </p:spPr>
        <p:txBody>
          <a:bodyPr/>
          <a:lstStyle/>
          <a:p>
            <a:r>
              <a:rPr lang="fr-FR" u="none" dirty="0"/>
              <a:t>@</a:t>
            </a:r>
            <a:r>
              <a:rPr lang="fr-FR" u="none" dirty="0" err="1"/>
              <a:t>ngrx</a:t>
            </a:r>
            <a:r>
              <a:rPr lang="fr-FR" u="none" dirty="0"/>
              <a:t>/</a:t>
            </a:r>
            <a:r>
              <a:rPr lang="fr-FR" u="none" dirty="0" err="1"/>
              <a:t>entities</a:t>
            </a:r>
            <a:endParaRPr lang="fr-FR" u="none" dirty="0"/>
          </a:p>
          <a:p>
            <a:endParaRPr lang="fr-FR" dirty="0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18CA0E41-18CB-4448-BD32-76AD1BD89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u="none" dirty="0"/>
              <a:t>@</a:t>
            </a:r>
            <a:r>
              <a:rPr lang="fr-FR" u="none" dirty="0" err="1"/>
              <a:t>ngrx</a:t>
            </a:r>
            <a:r>
              <a:rPr lang="fr-FR" u="none" dirty="0"/>
              <a:t>/router-store</a:t>
            </a:r>
          </a:p>
          <a:p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229811BC-5159-465E-B805-94590981BB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 err="1"/>
              <a:t>Redux</a:t>
            </a:r>
            <a:r>
              <a:rPr lang="fr-FR" dirty="0"/>
              <a:t> </a:t>
            </a:r>
            <a:r>
              <a:rPr lang="fr-FR" dirty="0" err="1"/>
              <a:t>devTools</a:t>
            </a:r>
            <a:endParaRPr lang="fr-FR" dirty="0"/>
          </a:p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21E26B7-3875-41DC-8FB9-C6D23F8BF0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42252" y="2378937"/>
            <a:ext cx="2952000" cy="1603837"/>
          </a:xfrm>
        </p:spPr>
        <p:txBody>
          <a:bodyPr/>
          <a:lstStyle/>
          <a:p>
            <a:r>
              <a:rPr lang="fr-FR" dirty="0"/>
              <a:t>Librairie qui aide a manager un state qui est une collection d’entités de même structure.</a:t>
            </a:r>
          </a:p>
          <a:p>
            <a:r>
              <a:rPr lang="fr-FR" dirty="0"/>
              <a:t>(Utile pour le state d’un petit composant liste)</a:t>
            </a:r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1A43D592-CB44-4B6C-9FB9-3697E58D9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17968" y="2302508"/>
            <a:ext cx="2952000" cy="1874680"/>
          </a:xfrm>
        </p:spPr>
        <p:txBody>
          <a:bodyPr/>
          <a:lstStyle/>
          <a:p>
            <a:r>
              <a:rPr lang="fr-FR" dirty="0"/>
              <a:t>Librairie qui met tous les éléments du router </a:t>
            </a:r>
            <a:r>
              <a:rPr lang="fr-FR" dirty="0" err="1"/>
              <a:t>angular</a:t>
            </a:r>
            <a:r>
              <a:rPr lang="fr-FR" dirty="0"/>
              <a:t> dans le store, utile si on veut que nos effets utilisent </a:t>
            </a:r>
            <a:r>
              <a:rPr lang="fr-FR" dirty="0" err="1"/>
              <a:t>l’id</a:t>
            </a:r>
            <a:r>
              <a:rPr lang="fr-FR" dirty="0"/>
              <a:t> de la route en cours pour charger quelque chose par exemple</a:t>
            </a:r>
          </a:p>
          <a:p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242962CD-820B-4688-A781-5E47E623559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67812" y="4509121"/>
            <a:ext cx="3616219" cy="1991664"/>
          </a:xfrm>
        </p:spPr>
        <p:txBody>
          <a:bodyPr/>
          <a:lstStyle/>
          <a:p>
            <a:r>
              <a:rPr lang="fr-FR" dirty="0"/>
              <a:t>Le graal de tout ce qu’on vient de voir. Permet de tracer tout ce qui s’est passé dans le state, les actions, les </a:t>
            </a:r>
            <a:r>
              <a:rPr lang="fr-FR" dirty="0" err="1"/>
              <a:t>modifs</a:t>
            </a:r>
            <a:r>
              <a:rPr lang="fr-FR" dirty="0"/>
              <a:t>, et même d’aller « jumper » à un point dans le temps de notre app, rendant le </a:t>
            </a:r>
            <a:r>
              <a:rPr lang="fr-FR" dirty="0" err="1"/>
              <a:t>debug</a:t>
            </a:r>
            <a:r>
              <a:rPr lang="fr-FR" dirty="0"/>
              <a:t> un jeu d’enfant</a:t>
            </a:r>
          </a:p>
          <a:p>
            <a:r>
              <a:rPr lang="fr-FR" dirty="0"/>
              <a:t>DEMO !</a:t>
            </a:r>
          </a:p>
        </p:txBody>
      </p:sp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7FE8916C-B92C-4C8D-87B6-867BBBBE15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5688" y="1892300"/>
            <a:ext cx="1136650" cy="1430338"/>
          </a:xfrm>
          <a:prstGeom prst="rect">
            <a:avLst/>
          </a:prstGeom>
        </p:spPr>
      </p:pic>
      <p:pic>
        <p:nvPicPr>
          <p:cNvPr id="31" name="Espace réservé pour une image  30">
            <a:extLst>
              <a:ext uri="{FF2B5EF4-FFF2-40B4-BE49-F238E27FC236}">
                <a16:creationId xmlns:a16="http://schemas.microsoft.com/office/drawing/2014/main" id="{48B670C4-00CE-4885-8E5C-73D2ADC1730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5688" y="4084638"/>
            <a:ext cx="1136650" cy="1430337"/>
          </a:xfrm>
          <a:prstGeom prst="rect">
            <a:avLst/>
          </a:prstGeom>
        </p:spPr>
      </p:pic>
      <p:pic>
        <p:nvPicPr>
          <p:cNvPr id="32" name="Espace réservé pour une image  31">
            <a:extLst>
              <a:ext uri="{FF2B5EF4-FFF2-40B4-BE49-F238E27FC236}">
                <a16:creationId xmlns:a16="http://schemas.microsoft.com/office/drawing/2014/main" id="{0DB35DC6-7FB6-4510-917E-BE8333F1022C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84950" y="1887538"/>
            <a:ext cx="1138238" cy="14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42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F82E11CB-1189-46E4-8AA3-6350255A0A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6144" y="357216"/>
            <a:ext cx="10189207" cy="624017"/>
          </a:xfrm>
        </p:spPr>
        <p:txBody>
          <a:bodyPr/>
          <a:lstStyle/>
          <a:p>
            <a:r>
              <a:rPr lang="fr-FR" dirty="0"/>
              <a:t>03. Extensions </a:t>
            </a:r>
            <a:r>
              <a:rPr lang="fr-FR" dirty="0" err="1"/>
              <a:t>vscode</a:t>
            </a:r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1002B15F-2AD8-42E6-8C61-65D6B5CF30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42251" y="1880784"/>
            <a:ext cx="3741779" cy="368761"/>
          </a:xfrm>
        </p:spPr>
        <p:txBody>
          <a:bodyPr/>
          <a:lstStyle/>
          <a:p>
            <a:r>
              <a:rPr lang="fr-FR" u="none" dirty="0"/>
              <a:t>Angular language service</a:t>
            </a:r>
          </a:p>
          <a:p>
            <a:endParaRPr lang="fr-FR" dirty="0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18CA0E41-18CB-4448-BD32-76AD1BD89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9037" y="2006509"/>
            <a:ext cx="2952000" cy="407421"/>
          </a:xfrm>
        </p:spPr>
        <p:txBody>
          <a:bodyPr/>
          <a:lstStyle/>
          <a:p>
            <a:r>
              <a:rPr lang="fr-FR" dirty="0" err="1"/>
              <a:t>Bracket</a:t>
            </a:r>
            <a:r>
              <a:rPr lang="fr-FR" dirty="0"/>
              <a:t> Pair </a:t>
            </a:r>
            <a:r>
              <a:rPr lang="fr-FR" dirty="0" err="1"/>
              <a:t>Colorizer</a:t>
            </a:r>
            <a:endParaRPr lang="fr-FR" dirty="0"/>
          </a:p>
          <a:p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229811BC-5159-465E-B805-94590981BB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 err="1"/>
              <a:t>TSlint</a:t>
            </a:r>
            <a:endParaRPr lang="fr-FR" dirty="0"/>
          </a:p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21E26B7-3875-41DC-8FB9-C6D23F8BF0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96431" y="2249545"/>
            <a:ext cx="3447918" cy="1874680"/>
          </a:xfrm>
        </p:spPr>
        <p:txBody>
          <a:bodyPr/>
          <a:lstStyle/>
          <a:p>
            <a:r>
              <a:rPr lang="fr-FR" dirty="0"/>
              <a:t>Permet de faire le lien entre le </a:t>
            </a:r>
            <a:r>
              <a:rPr lang="fr-FR" dirty="0" err="1"/>
              <a:t>template</a:t>
            </a:r>
            <a:r>
              <a:rPr lang="fr-FR" dirty="0"/>
              <a:t> et le TS d’un composant, et donc d’avoir du </a:t>
            </a:r>
            <a:r>
              <a:rPr lang="fr-FR" dirty="0" err="1"/>
              <a:t>préremplissage</a:t>
            </a:r>
            <a:r>
              <a:rPr lang="fr-FR" dirty="0"/>
              <a:t> et des alertes via le TS (exemple variable mise dans le </a:t>
            </a:r>
            <a:r>
              <a:rPr lang="fr-FR" dirty="0" err="1"/>
              <a:t>template</a:t>
            </a:r>
            <a:r>
              <a:rPr lang="fr-FR" dirty="0"/>
              <a:t> mais pas déclarée coté TS)</a:t>
            </a:r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1A43D592-CB44-4B6C-9FB9-3697E58D9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8208" y="2413930"/>
            <a:ext cx="2952000" cy="520463"/>
          </a:xfrm>
        </p:spPr>
        <p:txBody>
          <a:bodyPr/>
          <a:lstStyle/>
          <a:p>
            <a:r>
              <a:rPr lang="fr-FR" dirty="0"/>
              <a:t>Elle porte bien son nom</a:t>
            </a:r>
          </a:p>
          <a:p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242962CD-820B-4688-A781-5E47E623559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96431" y="4496574"/>
            <a:ext cx="3616219" cy="520463"/>
          </a:xfrm>
        </p:spPr>
        <p:txBody>
          <a:bodyPr/>
          <a:lstStyle/>
          <a:p>
            <a:r>
              <a:rPr lang="fr-FR" dirty="0" err="1"/>
              <a:t>Interpète</a:t>
            </a:r>
            <a:r>
              <a:rPr lang="fr-FR" dirty="0"/>
              <a:t> le fichier </a:t>
            </a:r>
            <a:r>
              <a:rPr lang="fr-FR" dirty="0" err="1"/>
              <a:t>tslint</a:t>
            </a:r>
            <a:r>
              <a:rPr lang="fr-FR" dirty="0"/>
              <a:t> d’un dossier et y joue les règles au </a:t>
            </a:r>
            <a:r>
              <a:rPr lang="fr-FR" dirty="0" err="1"/>
              <a:t>devtime</a:t>
            </a:r>
            <a:endParaRPr lang="fr-FR" dirty="0"/>
          </a:p>
        </p:txBody>
      </p:sp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7FE8916C-B92C-4C8D-87B6-867BBBBE15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5688" y="1892300"/>
            <a:ext cx="1136650" cy="1430338"/>
          </a:xfrm>
          <a:prstGeom prst="rect">
            <a:avLst/>
          </a:prstGeom>
        </p:spPr>
      </p:pic>
      <p:pic>
        <p:nvPicPr>
          <p:cNvPr id="31" name="Espace réservé pour une image  30">
            <a:extLst>
              <a:ext uri="{FF2B5EF4-FFF2-40B4-BE49-F238E27FC236}">
                <a16:creationId xmlns:a16="http://schemas.microsoft.com/office/drawing/2014/main" id="{48B670C4-00CE-4885-8E5C-73D2ADC1730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5688" y="4084638"/>
            <a:ext cx="1136650" cy="1430337"/>
          </a:xfrm>
          <a:prstGeom prst="rect">
            <a:avLst/>
          </a:prstGeom>
        </p:spPr>
      </p:pic>
      <p:pic>
        <p:nvPicPr>
          <p:cNvPr id="32" name="Espace réservé pour une image  31">
            <a:extLst>
              <a:ext uri="{FF2B5EF4-FFF2-40B4-BE49-F238E27FC236}">
                <a16:creationId xmlns:a16="http://schemas.microsoft.com/office/drawing/2014/main" id="{0DB35DC6-7FB6-4510-917E-BE8333F1022C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84950" y="1887538"/>
            <a:ext cx="1138238" cy="1430337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A2FD2D59-4EF9-4C91-B840-063C95A914DC}"/>
              </a:ext>
            </a:extLst>
          </p:cNvPr>
          <p:cNvSpPr txBox="1">
            <a:spLocks/>
          </p:cNvSpPr>
          <p:nvPr/>
        </p:nvSpPr>
        <p:spPr>
          <a:xfrm>
            <a:off x="8118287" y="4183838"/>
            <a:ext cx="2952000" cy="1666225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  <a:defRPr sz="2000" b="1" i="0" u="none" kern="1200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  <a:defRPr sz="16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FontTx/>
              <a:buNone/>
              <a:defRPr sz="16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Tx/>
              <a:buFontTx/>
              <a:buNone/>
              <a:defRPr sz="16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00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GitLens</a:t>
            </a:r>
            <a:endParaRPr lang="fr-FR" dirty="0"/>
          </a:p>
          <a:p>
            <a:r>
              <a:rPr lang="fr-FR" dirty="0" err="1"/>
              <a:t>Npm</a:t>
            </a:r>
            <a:endParaRPr lang="fr-FR" dirty="0"/>
          </a:p>
          <a:p>
            <a:r>
              <a:rPr lang="fr-FR" dirty="0"/>
              <a:t>Peacock</a:t>
            </a:r>
          </a:p>
          <a:p>
            <a:r>
              <a:rPr lang="fr-FR" dirty="0" err="1"/>
              <a:t>TodoTree</a:t>
            </a:r>
            <a:endParaRPr lang="fr-FR" dirty="0"/>
          </a:p>
          <a:p>
            <a:endParaRPr lang="fr-FR" dirty="0"/>
          </a:p>
        </p:txBody>
      </p:sp>
      <p:pic>
        <p:nvPicPr>
          <p:cNvPr id="14" name="Espace réservé pour une image  29">
            <a:extLst>
              <a:ext uri="{FF2B5EF4-FFF2-40B4-BE49-F238E27FC236}">
                <a16:creationId xmlns:a16="http://schemas.microsoft.com/office/drawing/2014/main" id="{6F63E3D4-F523-4FFA-A2E7-C0DBA31018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85744" y="3933056"/>
            <a:ext cx="1136650" cy="1430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3887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530413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26EC0F6-9931-4847-B251-324C4D44B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688" y="2044005"/>
            <a:ext cx="5399167" cy="923330"/>
          </a:xfrm>
        </p:spPr>
        <p:txBody>
          <a:bodyPr/>
          <a:lstStyle/>
          <a:p>
            <a:r>
              <a:rPr lang="fr-FR" dirty="0"/>
              <a:t>Pourquoi ?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05DED4-1233-44A0-95EC-31C2E8FBA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7920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47170A9E-7B54-4466-9EAB-3971DAAE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851" y="1953376"/>
            <a:ext cx="6223685" cy="2954655"/>
          </a:xfrm>
        </p:spPr>
        <p:txBody>
          <a:bodyPr/>
          <a:lstStyle/>
          <a:p>
            <a:r>
              <a:rPr lang="fr-FR" dirty="0"/>
              <a:t>Programmation fonctionnelle</a:t>
            </a:r>
            <a:br>
              <a:rPr lang="fr-FR" dirty="0"/>
            </a:br>
            <a:r>
              <a:rPr lang="fr-FR" sz="3600" dirty="0"/>
              <a:t>(Immuabilité &amp; fonctions pures)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CFC62C7-3366-483E-932C-2D2E2FCEC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47E362-30D7-4703-8B0F-11C477F262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07163"/>
            <a:ext cx="263525" cy="123825"/>
          </a:xfrm>
        </p:spPr>
        <p:txBody>
          <a:bodyPr/>
          <a:lstStyle/>
          <a:p>
            <a:fld id="{72F7D735-2684-4015-BC38-8C62B24B466E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144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01	Immuabilité &amp; pure </a:t>
            </a:r>
            <a:r>
              <a:rPr lang="fr-FR" dirty="0" err="1"/>
              <a:t>functions</a:t>
            </a:r>
            <a:r>
              <a:rPr lang="fr-FR" dirty="0"/>
              <a:t> (programmation fonctionnelle)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335361" y="756780"/>
            <a:ext cx="6840760" cy="4647747"/>
          </a:xfrm>
        </p:spPr>
        <p:txBody>
          <a:bodyPr/>
          <a:lstStyle/>
          <a:p>
            <a:pPr marL="0" lvl="3" indent="0">
              <a:buClr>
                <a:srgbClr val="0046FE"/>
              </a:buClr>
              <a:buNone/>
            </a:pPr>
            <a:r>
              <a:rPr lang="fr-FR" dirty="0">
                <a:solidFill>
                  <a:srgbClr val="002C52"/>
                </a:solidFill>
              </a:rPr>
              <a:t>La programmation fonctionnelle tend à rendre les choses le plus simple et intuitives possibles, avec du code descriptif</a:t>
            </a:r>
            <a:endParaRPr lang="fr-FR" dirty="0"/>
          </a:p>
          <a:p>
            <a:pPr lvl="1"/>
            <a:r>
              <a:rPr lang="fr-FR" dirty="0"/>
              <a:t>Pure </a:t>
            </a:r>
            <a:r>
              <a:rPr lang="fr-FR" dirty="0" err="1"/>
              <a:t>functions</a:t>
            </a:r>
            <a:endParaRPr lang="fr-FR" dirty="0"/>
          </a:p>
          <a:p>
            <a:pPr lvl="3"/>
            <a:r>
              <a:rPr lang="fr-FR" dirty="0"/>
              <a:t>N’altère aucun état en dehors de son scope</a:t>
            </a:r>
          </a:p>
          <a:p>
            <a:pPr lvl="3"/>
            <a:r>
              <a:rPr lang="fr-FR" dirty="0"/>
              <a:t>Ne dépend d’aucun état en dehors de son scope</a:t>
            </a:r>
          </a:p>
          <a:p>
            <a:pPr lvl="3"/>
            <a:r>
              <a:rPr lang="fr-FR" dirty="0"/>
              <a:t>Ne peut pas toujours coller au besoin, dans l’exemple d’un composant ça n’a aucun sens, mais il faut s’en rapprocher au maximum</a:t>
            </a:r>
          </a:p>
          <a:p>
            <a:pPr lvl="3"/>
            <a:r>
              <a:rPr lang="fr-FR" dirty="0"/>
              <a:t>Testabilité : beaucoup plus simple à tester et à maintenir, une fonction qui ne dépend de rien ne casse pas sans raison et n’a pas de comportement inattendu.</a:t>
            </a:r>
          </a:p>
          <a:p>
            <a:pPr lvl="3"/>
            <a:endParaRPr lang="fr-FR" dirty="0"/>
          </a:p>
          <a:p>
            <a:pPr lvl="3"/>
            <a:r>
              <a:rPr lang="fr-FR" dirty="0"/>
              <a:t>Retourne </a:t>
            </a:r>
            <a:r>
              <a:rPr lang="fr-FR" b="1" dirty="0"/>
              <a:t>toujours la même chose</a:t>
            </a:r>
            <a:r>
              <a:rPr lang="fr-FR" dirty="0"/>
              <a:t>, ne s’appuie </a:t>
            </a:r>
            <a:r>
              <a:rPr lang="fr-FR" b="1" dirty="0"/>
              <a:t>que</a:t>
            </a:r>
            <a:r>
              <a:rPr lang="fr-FR" dirty="0"/>
              <a:t> sur ses paramètres</a:t>
            </a:r>
          </a:p>
          <a:p>
            <a:pPr lvl="3"/>
            <a:endParaRPr lang="fr-FR" dirty="0"/>
          </a:p>
          <a:p>
            <a:pPr marL="0" lvl="3" indent="0">
              <a:buNone/>
            </a:pPr>
            <a:r>
              <a:rPr lang="fr-FR" i="1" dirty="0" err="1"/>
              <a:t>Sample</a:t>
            </a:r>
            <a:r>
              <a:rPr lang="fr-FR" i="1" dirty="0"/>
              <a:t> ./(non)-pure-</a:t>
            </a:r>
            <a:r>
              <a:rPr lang="fr-FR" i="1" dirty="0" err="1"/>
              <a:t>functions.ts</a:t>
            </a:r>
            <a:endParaRPr lang="fr-FR" i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99DE38B-AC81-0748-B38B-19675A91D3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2987" y="4543257"/>
            <a:ext cx="868487" cy="86848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52DD920-12B0-F141-868A-0B59E71A9D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536" y="3302912"/>
            <a:ext cx="867600" cy="8676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0896E14-8BBC-084B-A82E-ECEBF6272A5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536" y="2051285"/>
            <a:ext cx="867600" cy="8676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534B672-FFFD-3E4C-9316-EADEB55A79F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8430" y="3343803"/>
            <a:ext cx="867600" cy="8676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DE00330-3FD0-9245-8F0A-0C62FEAA298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6440" y="4437112"/>
            <a:ext cx="867600" cy="86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F5143FE-1D95-8E46-8E2F-507AC646F31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0392" y="1932608"/>
            <a:ext cx="867600" cy="8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03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01	Immuabilité &amp; pure </a:t>
            </a:r>
            <a:r>
              <a:rPr lang="fr-FR" dirty="0" err="1"/>
              <a:t>functions</a:t>
            </a:r>
            <a:r>
              <a:rPr lang="fr-FR" dirty="0"/>
              <a:t> (programmation fonctionnelle)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335361" y="756780"/>
            <a:ext cx="6840760" cy="4866269"/>
          </a:xfrm>
        </p:spPr>
        <p:txBody>
          <a:bodyPr/>
          <a:lstStyle/>
          <a:p>
            <a:pPr lvl="1"/>
            <a:r>
              <a:rPr lang="fr-FR" dirty="0"/>
              <a:t>Immuabilité</a:t>
            </a:r>
          </a:p>
          <a:p>
            <a:pPr lvl="3"/>
            <a:r>
              <a:rPr lang="fr-FR" dirty="0"/>
              <a:t>Apporte en performance (</a:t>
            </a:r>
            <a:r>
              <a:rPr lang="fr-FR" dirty="0">
                <a:hlinkClick r:id="rId3"/>
              </a:rPr>
              <a:t>https://jlongster.com/Using-Immutable-Data-Structures-in-JavaScript#Immutable.js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Rend la </a:t>
            </a:r>
            <a:r>
              <a:rPr lang="fr-FR" dirty="0" err="1"/>
              <a:t>mémoization</a:t>
            </a:r>
            <a:r>
              <a:rPr lang="fr-FR" dirty="0"/>
              <a:t> possible (mécanisme utilisé par les </a:t>
            </a:r>
            <a:r>
              <a:rPr lang="fr-FR" dirty="0" err="1"/>
              <a:t>selecteurs</a:t>
            </a:r>
            <a:r>
              <a:rPr lang="fr-FR" dirty="0"/>
              <a:t> </a:t>
            </a:r>
            <a:r>
              <a:rPr lang="fr-FR" dirty="0" err="1"/>
              <a:t>ngrx</a:t>
            </a:r>
            <a:r>
              <a:rPr lang="fr-FR" dirty="0"/>
              <a:t> pour améliorer la perf via un pseudo-cache)</a:t>
            </a:r>
          </a:p>
          <a:p>
            <a:pPr lvl="3"/>
            <a:r>
              <a:rPr lang="fr-FR" dirty="0"/>
              <a:t>Prévisibilité (aucun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Modifications explicites et lisibles</a:t>
            </a:r>
          </a:p>
          <a:p>
            <a:pPr lvl="3"/>
            <a:r>
              <a:rPr lang="fr-FR" dirty="0"/>
              <a:t>Mutation </a:t>
            </a:r>
            <a:r>
              <a:rPr lang="fr-FR" dirty="0" err="1"/>
              <a:t>tracking</a:t>
            </a:r>
            <a:endParaRPr lang="fr-FR" dirty="0"/>
          </a:p>
          <a:p>
            <a:pPr lvl="3"/>
            <a:r>
              <a:rPr lang="fr-FR" dirty="0"/>
              <a:t>Data Change </a:t>
            </a:r>
            <a:r>
              <a:rPr lang="fr-FR" dirty="0" err="1"/>
              <a:t>Detection</a:t>
            </a:r>
            <a:r>
              <a:rPr lang="fr-FR" dirty="0"/>
              <a:t> plus efficace (js </a:t>
            </a:r>
            <a:r>
              <a:rPr lang="fr-FR" dirty="0" err="1"/>
              <a:t>shallow</a:t>
            </a:r>
            <a:r>
              <a:rPr lang="fr-FR" dirty="0"/>
              <a:t> </a:t>
            </a:r>
            <a:r>
              <a:rPr lang="fr-FR" dirty="0" err="1"/>
              <a:t>comparison</a:t>
            </a:r>
            <a:r>
              <a:rPr lang="fr-FR" dirty="0"/>
              <a:t>) permet de ne comparer que les références pour savoir si on a quelque chose à recalculer pour le DOM</a:t>
            </a:r>
          </a:p>
          <a:p>
            <a:pPr lvl="3"/>
            <a:endParaRPr lang="fr-FR" dirty="0"/>
          </a:p>
          <a:p>
            <a:pPr marL="0" lvl="3" indent="0">
              <a:buNone/>
            </a:pPr>
            <a:r>
              <a:rPr lang="fr-FR" i="1" dirty="0" err="1"/>
              <a:t>Sample</a:t>
            </a:r>
            <a:r>
              <a:rPr lang="fr-FR" i="1" dirty="0"/>
              <a:t> ./</a:t>
            </a:r>
            <a:r>
              <a:rPr lang="fr-FR" i="1" dirty="0" err="1"/>
              <a:t>immuability</a:t>
            </a:r>
            <a:endParaRPr lang="fr-FR" i="1" dirty="0"/>
          </a:p>
          <a:p>
            <a:pPr marL="0" lvl="3" indent="0">
              <a:buNone/>
            </a:pPr>
            <a:r>
              <a:rPr lang="fr-FR" i="1" dirty="0" err="1"/>
              <a:t>Sample</a:t>
            </a:r>
            <a:r>
              <a:rPr lang="fr-FR" i="1" dirty="0"/>
              <a:t> ./</a:t>
            </a:r>
            <a:r>
              <a:rPr lang="fr-FR" i="1" dirty="0" err="1"/>
              <a:t>immuability</a:t>
            </a:r>
            <a:r>
              <a:rPr lang="fr-FR" i="1" dirty="0"/>
              <a:t>/spread-operator.js</a:t>
            </a:r>
          </a:p>
          <a:p>
            <a:pPr marL="0" lvl="3" indent="0">
              <a:buNone/>
            </a:pP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99DE38B-AC81-0748-B38B-19675A91D3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2987" y="4543257"/>
            <a:ext cx="868487" cy="86848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52DD920-12B0-F141-868A-0B59E71A9DE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536" y="3302912"/>
            <a:ext cx="867600" cy="8676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0896E14-8BBC-084B-A82E-ECEBF6272A5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536" y="2051285"/>
            <a:ext cx="867600" cy="8676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534B672-FFFD-3E4C-9316-EADEB55A79F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8430" y="3343803"/>
            <a:ext cx="867600" cy="8676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DE00330-3FD0-9245-8F0A-0C62FEAA298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6440" y="4437112"/>
            <a:ext cx="867600" cy="86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F5143FE-1D95-8E46-8E2F-507AC646F31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0392" y="1932608"/>
            <a:ext cx="867600" cy="8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99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01	Immuabilité &amp; pure </a:t>
            </a:r>
            <a:r>
              <a:rPr lang="fr-FR" dirty="0" err="1"/>
              <a:t>functions</a:t>
            </a:r>
            <a:r>
              <a:rPr lang="fr-FR" dirty="0"/>
              <a:t> (programmation fonctionnelle)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335361" y="756780"/>
            <a:ext cx="6840760" cy="4121449"/>
          </a:xfrm>
        </p:spPr>
        <p:txBody>
          <a:bodyPr/>
          <a:lstStyle/>
          <a:p>
            <a:pPr lvl="1"/>
            <a:r>
              <a:rPr lang="fr-FR" dirty="0"/>
              <a:t>Lien avec le </a:t>
            </a:r>
            <a:r>
              <a:rPr lang="fr-FR" dirty="0" err="1"/>
              <a:t>reactive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fr-FR" dirty="0"/>
          </a:p>
          <a:p>
            <a:pPr lvl="3"/>
            <a:r>
              <a:rPr lang="fr-FR" dirty="0"/>
              <a:t>Ce que nous faisons avec </a:t>
            </a:r>
            <a:r>
              <a:rPr lang="fr-FR" dirty="0" err="1"/>
              <a:t>angular</a:t>
            </a:r>
            <a:r>
              <a:rPr lang="fr-FR" dirty="0"/>
              <a:t> s’appelle du </a:t>
            </a:r>
            <a:r>
              <a:rPr lang="fr-FR" dirty="0" err="1"/>
              <a:t>reactive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.</a:t>
            </a:r>
          </a:p>
          <a:p>
            <a:pPr marL="0" lvl="3" indent="0">
              <a:buNone/>
            </a:pPr>
            <a:r>
              <a:rPr lang="fr-FR" dirty="0"/>
              <a:t>C’est une façon de dire que tout est à base de </a:t>
            </a:r>
            <a:r>
              <a:rPr lang="fr-FR" dirty="0" err="1"/>
              <a:t>stream</a:t>
            </a:r>
            <a:r>
              <a:rPr lang="fr-FR" dirty="0"/>
              <a:t> (aka observables) </a:t>
            </a:r>
            <a:r>
              <a:rPr lang="fr-FR" dirty="0" err="1"/>
              <a:t>events</a:t>
            </a:r>
            <a:r>
              <a:rPr lang="fr-FR" dirty="0"/>
              <a:t>, </a:t>
            </a:r>
            <a:r>
              <a:rPr lang="fr-FR" dirty="0" err="1"/>
              <a:t>observers</a:t>
            </a:r>
            <a:r>
              <a:rPr lang="fr-FR" dirty="0"/>
              <a:t>, callbacks </a:t>
            </a:r>
            <a:r>
              <a:rPr lang="fr-FR" dirty="0" err="1"/>
              <a:t>etc</a:t>
            </a:r>
            <a:r>
              <a:rPr lang="fr-FR" dirty="0"/>
              <a:t>, et que tout « réagit »</a:t>
            </a:r>
          </a:p>
          <a:p>
            <a:pPr marL="0" lvl="3" indent="0">
              <a:buNone/>
            </a:pPr>
            <a:endParaRPr lang="fr-FR" dirty="0"/>
          </a:p>
          <a:p>
            <a:pPr marL="0" lvl="3" indent="0">
              <a:buNone/>
            </a:pPr>
            <a:r>
              <a:rPr lang="fr-FR" dirty="0"/>
              <a:t>Dans un tel contexte, quand tout le monde s’abonne à tout le monde, modifie des choses dans ses callbacks, et qu’on y ajoute des appels de service asynchrones qui ne répondent jamais dans les mêmes délais, il est TRES difficile de reproduire le cheminement de « pourquoi ma variable a cette valeur ? », et le cas du « ça arrive que des fois » est complexe</a:t>
            </a:r>
          </a:p>
          <a:p>
            <a:pPr marL="0" lvl="3" indent="0">
              <a:buNone/>
            </a:pPr>
            <a:endParaRPr lang="fr-FR" dirty="0"/>
          </a:p>
          <a:p>
            <a:pPr marL="0" lvl="3" indent="0">
              <a:buNone/>
            </a:pPr>
            <a:r>
              <a:rPr lang="fr-FR" dirty="0"/>
              <a:t>Les pure </a:t>
            </a:r>
            <a:r>
              <a:rPr lang="fr-FR" dirty="0" err="1"/>
              <a:t>functions</a:t>
            </a:r>
            <a:r>
              <a:rPr lang="fr-FR" dirty="0"/>
              <a:t> et l’immuabilité tendent à éviter ce genre de problèmes, et sont les prérequis à l’utilisation d’un state manager tel que </a:t>
            </a:r>
            <a:r>
              <a:rPr lang="fr-FR" dirty="0" err="1"/>
              <a:t>redux</a:t>
            </a:r>
            <a:r>
              <a:rPr lang="fr-FR" dirty="0"/>
              <a:t>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99DE38B-AC81-0748-B38B-19675A91D3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2987" y="4543257"/>
            <a:ext cx="868487" cy="86848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52DD920-12B0-F141-868A-0B59E71A9D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536" y="3302912"/>
            <a:ext cx="867600" cy="8676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0896E14-8BBC-084B-A82E-ECEBF6272A5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536" y="2051285"/>
            <a:ext cx="867600" cy="8676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534B672-FFFD-3E4C-9316-EADEB55A79F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8430" y="3343803"/>
            <a:ext cx="867600" cy="8676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DE00330-3FD0-9245-8F0A-0C62FEAA298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6440" y="4437112"/>
            <a:ext cx="867600" cy="86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F5143FE-1D95-8E46-8E2F-507AC646F31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0392" y="1932608"/>
            <a:ext cx="867600" cy="8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2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47170A9E-7B54-4466-9EAB-3971DAAE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851" y="1953376"/>
            <a:ext cx="6223685" cy="1846659"/>
          </a:xfrm>
        </p:spPr>
        <p:txBody>
          <a:bodyPr/>
          <a:lstStyle/>
          <a:p>
            <a:r>
              <a:rPr lang="fr-FR" dirty="0"/>
              <a:t>Single source of truth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CFC62C7-3366-483E-932C-2D2E2FCEC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47E362-30D7-4703-8B0F-11C477F262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07163"/>
            <a:ext cx="263525" cy="123825"/>
          </a:xfrm>
        </p:spPr>
        <p:txBody>
          <a:bodyPr/>
          <a:lstStyle/>
          <a:p>
            <a:fld id="{72F7D735-2684-4015-BC38-8C62B24B466E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0656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01	Single source of truth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263352" y="995281"/>
            <a:ext cx="4176464" cy="5074018"/>
          </a:xfrm>
        </p:spPr>
        <p:txBody>
          <a:bodyPr/>
          <a:lstStyle/>
          <a:p>
            <a:r>
              <a:rPr lang="fr-FR" dirty="0"/>
              <a:t>Imaginons un panier</a:t>
            </a:r>
          </a:p>
          <a:p>
            <a:pPr lvl="2"/>
            <a:r>
              <a:rPr lang="fr-FR" dirty="0"/>
              <a:t>Le même information est à x endroits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Potentiellement des sous composants</a:t>
            </a:r>
          </a:p>
          <a:p>
            <a:pPr lvl="2"/>
            <a:r>
              <a:rPr lang="fr-FR" dirty="0"/>
              <a:t>d’autres sous composants.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Si je passe la quantité à 2 ici, comment</a:t>
            </a:r>
          </a:p>
          <a:p>
            <a:pPr lvl="2"/>
            <a:r>
              <a:rPr lang="fr-FR" dirty="0"/>
              <a:t>prévenir les autres de l’info ?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Input/</a:t>
            </a:r>
            <a:r>
              <a:rPr lang="fr-FR" dirty="0" err="1"/>
              <a:t>Ouput</a:t>
            </a:r>
            <a:r>
              <a:rPr lang="fr-FR" dirty="0"/>
              <a:t>? Ce serait redondant pour les intermédiaires et </a:t>
            </a:r>
            <a:r>
              <a:rPr lang="fr-FR" dirty="0" err="1"/>
              <a:t>poluant</a:t>
            </a:r>
            <a:r>
              <a:rPr lang="fr-FR" dirty="0"/>
              <a:t>.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Si je ne la met pas à jour, j’ai </a:t>
            </a:r>
            <a:r>
              <a:rPr lang="fr-FR" dirty="0">
                <a:solidFill>
                  <a:srgbClr val="FF0000"/>
                </a:solidFill>
              </a:rPr>
              <a:t>plusieurs endroits avec la même info, donc potentiellement une ou plusieurs fausse(s).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6E1BD9-BDA5-4329-83C9-4AEDC632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16" y="764704"/>
            <a:ext cx="7584846" cy="36684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54153C-4665-4D76-AF30-5B34EC95F8C5}"/>
              </a:ext>
            </a:extLst>
          </p:cNvPr>
          <p:cNvSpPr txBox="1"/>
          <p:nvPr/>
        </p:nvSpPr>
        <p:spPr>
          <a:xfrm>
            <a:off x="4367808" y="5002085"/>
            <a:ext cx="6624736" cy="172354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>
              <a:buClr>
                <a:schemeClr val="tx2"/>
              </a:buClr>
            </a:pPr>
            <a:r>
              <a:rPr lang="fr-FR" sz="1400" dirty="0"/>
              <a:t>Ngrx (on </a:t>
            </a:r>
            <a:r>
              <a:rPr lang="fr-FR" sz="1400" dirty="0" err="1"/>
              <a:t>redux</a:t>
            </a:r>
            <a:r>
              <a:rPr lang="fr-FR" sz="1400" dirty="0"/>
              <a:t>) jouera le rôle de state manager et donc de single source of truth. </a:t>
            </a:r>
          </a:p>
          <a:p>
            <a:pPr>
              <a:buClr>
                <a:schemeClr val="tx2"/>
              </a:buClr>
            </a:pPr>
            <a:endParaRPr lang="fr-FR" sz="1400" dirty="0"/>
          </a:p>
          <a:p>
            <a:pPr>
              <a:buClr>
                <a:schemeClr val="tx2"/>
              </a:buClr>
            </a:pPr>
            <a:r>
              <a:rPr lang="fr-FR" sz="1400" dirty="0"/>
              <a:t>Toute la « data » de l’app, son « état actuel » ou « ce qu’elle sait » est centralisé dans un objet javascript immuable et modifiable uniquement via des pure </a:t>
            </a:r>
            <a:r>
              <a:rPr lang="fr-FR" sz="1400" dirty="0" err="1"/>
              <a:t>functions</a:t>
            </a:r>
            <a:r>
              <a:rPr lang="fr-FR" sz="1400" dirty="0"/>
              <a:t>, aka </a:t>
            </a:r>
            <a:r>
              <a:rPr lang="fr-FR" sz="1400" dirty="0" err="1"/>
              <a:t>reducers</a:t>
            </a:r>
            <a:r>
              <a:rPr lang="fr-FR" sz="1400" dirty="0"/>
              <a:t>.</a:t>
            </a:r>
          </a:p>
          <a:p>
            <a:pPr>
              <a:buClr>
                <a:schemeClr val="tx2"/>
              </a:buClr>
            </a:pPr>
            <a:endParaRPr lang="fr-FR" sz="1400" dirty="0"/>
          </a:p>
          <a:p>
            <a:pPr>
              <a:buClr>
                <a:schemeClr val="tx2"/>
              </a:buClr>
            </a:pPr>
            <a:r>
              <a:rPr lang="fr-FR" sz="1400" dirty="0"/>
              <a:t>imaginons une implémentation avec des </a:t>
            </a:r>
            <a:r>
              <a:rPr lang="fr-FR" sz="1400" dirty="0" err="1"/>
              <a:t>websockets</a:t>
            </a:r>
            <a:r>
              <a:rPr lang="fr-FR" sz="1400" dirty="0"/>
              <a:t>, sans single source of truth c’est impossible à maintenir sainement</a:t>
            </a:r>
          </a:p>
        </p:txBody>
      </p:sp>
    </p:spTree>
    <p:extLst>
      <p:ext uri="{BB962C8B-B14F-4D97-AF65-F5344CB8AC3E}">
        <p14:creationId xmlns:p14="http://schemas.microsoft.com/office/powerpoint/2010/main" val="3937200082"/>
      </p:ext>
    </p:extLst>
  </p:cSld>
  <p:clrMapOvr>
    <a:masterClrMapping/>
  </p:clrMapOvr>
</p:sld>
</file>

<file path=ppt/theme/theme1.xml><?xml version="1.0" encoding="utf-8"?>
<a:theme xmlns:a="http://schemas.openxmlformats.org/drawingml/2006/main" name="Cegid_TemplateFR_V2_010818">
  <a:themeElements>
    <a:clrScheme name="CEGID_Couleurs">
      <a:dk1>
        <a:srgbClr val="002C52"/>
      </a:dk1>
      <a:lt1>
        <a:sysClr val="window" lastClr="FFFFFF"/>
      </a:lt1>
      <a:dk2>
        <a:srgbClr val="0046FE"/>
      </a:dk2>
      <a:lt2>
        <a:srgbClr val="F5F6F7"/>
      </a:lt2>
      <a:accent1>
        <a:srgbClr val="FF5C35"/>
      </a:accent1>
      <a:accent2>
        <a:srgbClr val="002C52"/>
      </a:accent2>
      <a:accent3>
        <a:srgbClr val="0046FE"/>
      </a:accent3>
      <a:accent4>
        <a:srgbClr val="D9E7FF"/>
      </a:accent4>
      <a:accent5>
        <a:srgbClr val="808080"/>
      </a:accent5>
      <a:accent6>
        <a:srgbClr val="F5F6F7"/>
      </a:accent6>
      <a:hlink>
        <a:srgbClr val="002C52"/>
      </a:hlink>
      <a:folHlink>
        <a:srgbClr val="002C52"/>
      </a:folHlink>
    </a:clrScheme>
    <a:fontScheme name="CEGID_Police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0" rIns="36000" bIns="0" rtlCol="0">
        <a:spAutoFit/>
      </a:bodyPr>
      <a:lstStyle>
        <a:defPPr marL="285750" indent="-285750">
          <a:buClr>
            <a:schemeClr val="tx2"/>
          </a:buClr>
          <a:buFont typeface="Arial"/>
          <a:buChar char="•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80619_Masque_Powerpoint_FR_leger" id="{EC96BB2B-ECD3-41DE-91B2-76E2DBF7EF0C}" vid="{D3F23BB2-FBA3-43BC-A659-59DAE09AA47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180619_Masque_Powerpoint_FR_leger</Template>
  <TotalTime>7274</TotalTime>
  <Words>1072</Words>
  <Application>Microsoft Office PowerPoint</Application>
  <PresentationFormat>Grand écran</PresentationFormat>
  <Paragraphs>175</Paragraphs>
  <Slides>23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Segoe UI</vt:lpstr>
      <vt:lpstr>Symbol</vt:lpstr>
      <vt:lpstr>Cegid_TemplateFR_V2_010818</vt:lpstr>
      <vt:lpstr>@Ngrx</vt:lpstr>
      <vt:lpstr>Présentation PowerPoint</vt:lpstr>
      <vt:lpstr>Pourquoi ?</vt:lpstr>
      <vt:lpstr>Programmation fonctionnelle (Immuabilité &amp; fonctions pures)</vt:lpstr>
      <vt:lpstr>01 Immuabilité &amp; pure functions (programmation fonctionnelle)</vt:lpstr>
      <vt:lpstr>01 Immuabilité &amp; pure functions (programmation fonctionnelle)</vt:lpstr>
      <vt:lpstr>01 Immuabilité &amp; pure functions (programmation fonctionnelle)</vt:lpstr>
      <vt:lpstr>Single source of truth</vt:lpstr>
      <vt:lpstr>01 Single source of truth</vt:lpstr>
      <vt:lpstr>Dead store</vt:lpstr>
      <vt:lpstr>01 Dead store</vt:lpstr>
      <vt:lpstr>Point sur les hot &amp; cold observables (ngrx transforme tout en hot)</vt:lpstr>
      <vt:lpstr>Explication sur les flatten operators</vt:lpstr>
      <vt:lpstr>Comment ?</vt:lpstr>
      <vt:lpstr>@ngrx/*</vt:lpstr>
      <vt:lpstr>02 @ngrx</vt:lpstr>
      <vt:lpstr>Demo currentUserState</vt:lpstr>
      <vt:lpstr>02 @ngrx</vt:lpstr>
      <vt:lpstr>@ngrx/effects</vt:lpstr>
      <vt:lpstr>02 @ngrx/effects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Camille Lac</dc:creator>
  <cp:lastModifiedBy>David Lecerf</cp:lastModifiedBy>
  <cp:revision>56</cp:revision>
  <dcterms:created xsi:type="dcterms:W3CDTF">2019-07-03T10:27:12Z</dcterms:created>
  <dcterms:modified xsi:type="dcterms:W3CDTF">2020-03-03T08:35:13Z</dcterms:modified>
</cp:coreProperties>
</file>